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  <p:ext uri="GoogleSlidesCustomDataVersion2">
      <go:slidesCustomData xmlns:go="http://customooxmlschemas.google.com/" r:id="rId50" roundtripDataSignature="AMtx7mif1AABeo+1Hq/k/bwxZAsenNw/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8ECCCE-9B12-40C9-8A07-D68100442D93}">
  <a:tblStyle styleId="{628ECCCE-9B12-40C9-8A07-D68100442D9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e4d51753f3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g2e4d51753f3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4ca8b2c58_3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2e4ca8b2c58_3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e4ca8b2c58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ko-KR" sz="900">
                <a:latin typeface="Arial"/>
                <a:ea typeface="Arial"/>
                <a:cs typeface="Arial"/>
                <a:sym typeface="Arial"/>
              </a:rPr>
              <a:t>LDA 분석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ko-K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우리가 만든 분류 모델로도 사용자의 니즈를 100% 충족 시키지 못할 경우 LDA 분석을 통해서 뽑아낸 관광 주제를 관광 컨셉으로 제시하여 여행지를 추천해주는 식으로 사용자 니즈 충족을 보완한다.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968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ko-K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관광 / 음식으로 나누어서 관광지 별 네이버 ‘이런 점이 좋아요’ LDA 분석 진행 후 관광 주제 추출</a:t>
            </a:r>
            <a:endParaRPr sz="700"/>
          </a:p>
        </p:txBody>
      </p:sp>
      <p:sp>
        <p:nvSpPr>
          <p:cNvPr id="669" name="Google Shape;669;g2e4ca8b2c58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ko-KR" sz="900">
                <a:latin typeface="Arial"/>
                <a:ea typeface="Arial"/>
                <a:cs typeface="Arial"/>
                <a:sym typeface="Arial"/>
              </a:rPr>
              <a:t>LDA 분석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ko-K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우리가 만든 분류 모델로도 사용자의 니즈를 100% 충족 시키지 못할 경우 LDA 분석을 통해서 뽑아낸 관광 주제를 관광 컨셉으로 제시하여 여행지를 추천해주는 식으로 사용자 니즈 충족을 보완한다.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968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ko-KR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관광 / 음식으로 나누어서 관광지 별 네이버 ‘이런 점이 좋아요’ LDA 분석 진행 후 관광 주제 추출</a:t>
            </a:r>
            <a:endParaRPr sz="700"/>
          </a:p>
        </p:txBody>
      </p:sp>
      <p:sp>
        <p:nvSpPr>
          <p:cNvPr id="683" name="Google Shape;68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e4e645beea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g2e4e645beea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4" name="Google Shape;77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5" name="Google Shape;78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4" name="Google Shape;81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6" name="Google Shape;82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5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5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5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5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5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5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만">
  <p:cSld name="1_제목만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실외, 하늘, 도시이(가) 표시된 사진&#10;&#10;자동 생성된 설명" id="124" name="Google Shape;12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9" name="Google Shape;129;p5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5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6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6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3"/>
          <p:cNvSpPr txBox="1"/>
          <p:nvPr>
            <p:ph idx="1" type="body"/>
          </p:nvPr>
        </p:nvSpPr>
        <p:spPr>
          <a:xfrm>
            <a:off x="10982598" y="813087"/>
            <a:ext cx="628500" cy="3775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63"/>
          <p:cNvSpPr txBox="1"/>
          <p:nvPr>
            <p:ph idx="2" type="body"/>
          </p:nvPr>
        </p:nvSpPr>
        <p:spPr>
          <a:xfrm>
            <a:off x="571500" y="857250"/>
            <a:ext cx="359400" cy="46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63"/>
          <p:cNvSpPr txBox="1"/>
          <p:nvPr>
            <p:ph idx="3" type="body"/>
          </p:nvPr>
        </p:nvSpPr>
        <p:spPr>
          <a:xfrm>
            <a:off x="570850" y="424424"/>
            <a:ext cx="2437200" cy="3221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None/>
              <a:defRPr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6" name="Google Shape;156;p63"/>
          <p:cNvCxnSpPr/>
          <p:nvPr/>
        </p:nvCxnSpPr>
        <p:spPr>
          <a:xfrm>
            <a:off x="973887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" name="Google Shape;157;p6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63"/>
          <p:cNvSpPr txBox="1"/>
          <p:nvPr>
            <p:ph idx="4" type="body"/>
          </p:nvPr>
        </p:nvSpPr>
        <p:spPr>
          <a:xfrm>
            <a:off x="1176624" y="855679"/>
            <a:ext cx="2687700" cy="46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레이아웃_1">
  <p:cSld name="사용자 레이아웃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사용자 레이아웃_1">
  <p:cSld name="4_사용자 레이아웃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4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4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jpg"/><Relationship Id="rId4" Type="http://schemas.openxmlformats.org/officeDocument/2006/relationships/image" Target="../media/image11.jpg"/><Relationship Id="rId5" Type="http://schemas.openxmlformats.org/officeDocument/2006/relationships/image" Target="../media/image14.png"/><Relationship Id="rId6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57.png"/><Relationship Id="rId5" Type="http://schemas.openxmlformats.org/officeDocument/2006/relationships/image" Target="../media/image37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55.jpg"/><Relationship Id="rId5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9.jpg"/><Relationship Id="rId5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58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1219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 txBox="1"/>
          <p:nvPr>
            <p:ph type="ctrTitle"/>
          </p:nvPr>
        </p:nvSpPr>
        <p:spPr>
          <a:xfrm>
            <a:off x="593625" y="2771475"/>
            <a:ext cx="63000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3000">
                <a:solidFill>
                  <a:schemeClr val="lt1"/>
                </a:solidFill>
              </a:rPr>
              <a:t>방문자 리뷰 유사도 분석을 통한 </a:t>
            </a:r>
            <a:br>
              <a:rPr lang="ko-KR" sz="3000">
                <a:solidFill>
                  <a:schemeClr val="lt1"/>
                </a:solidFill>
              </a:rPr>
            </a:br>
            <a:r>
              <a:rPr lang="ko-KR" sz="3000">
                <a:solidFill>
                  <a:schemeClr val="lt1"/>
                </a:solidFill>
              </a:rPr>
              <a:t>서울 관광지 추천 시스템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1255950" y="2744550"/>
            <a:ext cx="4950000" cy="990900"/>
          </a:xfrm>
          <a:prstGeom prst="rect">
            <a:avLst/>
          </a:prstGeom>
          <a:solidFill>
            <a:srgbClr val="FFFFFF">
              <a:alpha val="1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>
            <p:ph idx="1" type="subTitle"/>
          </p:nvPr>
        </p:nvSpPr>
        <p:spPr>
          <a:xfrm>
            <a:off x="11040075" y="1609950"/>
            <a:ext cx="888600" cy="2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ko-KR" sz="2200"/>
              <a:t>E1i4</a:t>
            </a:r>
            <a:endParaRPr b="1" sz="22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 sz="22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/>
              <a:t>김지우</a:t>
            </a:r>
            <a:endParaRPr sz="14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/>
              <a:t>김성원</a:t>
            </a:r>
            <a:endParaRPr sz="14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/>
              <a:t>박태영</a:t>
            </a:r>
            <a:endParaRPr sz="14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ko-KR" sz="1400"/>
              <a:t>성수린</a:t>
            </a:r>
            <a:endParaRPr sz="14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/>
              <a:t>이가희</a:t>
            </a:r>
            <a:endParaRPr sz="1400"/>
          </a:p>
        </p:txBody>
      </p:sp>
      <p:sp>
        <p:nvSpPr>
          <p:cNvPr id="178" name="Google Shape;178;p1"/>
          <p:cNvSpPr txBox="1"/>
          <p:nvPr>
            <p:ph idx="1" type="subTitle"/>
          </p:nvPr>
        </p:nvSpPr>
        <p:spPr>
          <a:xfrm>
            <a:off x="360000" y="180000"/>
            <a:ext cx="22335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ko-KR" sz="1400">
                <a:solidFill>
                  <a:srgbClr val="EDF2FA"/>
                </a:solidFill>
              </a:rPr>
              <a:t>멀티캠퍼스</a:t>
            </a:r>
            <a:endParaRPr sz="1400">
              <a:solidFill>
                <a:srgbClr val="EDF2FA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ko-KR" sz="1400">
                <a:solidFill>
                  <a:srgbClr val="EDF2FA"/>
                </a:solidFill>
              </a:rPr>
              <a:t>AI SW 개발자 부트캠프 과정</a:t>
            </a:r>
            <a:endParaRPr sz="1400">
              <a:solidFill>
                <a:srgbClr val="EDF2FA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400">
              <a:solidFill>
                <a:srgbClr val="EDF2F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10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2" name="Google Shape;352;p10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3" name="Google Shape;3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713" y="1300925"/>
            <a:ext cx="10384581" cy="5464074"/>
          </a:xfrm>
          <a:prstGeom prst="rect">
            <a:avLst/>
          </a:prstGeom>
          <a:noFill/>
          <a:ln cap="flat" cmpd="sng" w="9525">
            <a:solidFill>
              <a:srgbClr val="FFC2C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10"/>
          <p:cNvSpPr txBox="1"/>
          <p:nvPr/>
        </p:nvSpPr>
        <p:spPr>
          <a:xfrm>
            <a:off x="1174750" y="730048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0"/>
          <p:cNvSpPr txBox="1"/>
          <p:nvPr/>
        </p:nvSpPr>
        <p:spPr>
          <a:xfrm>
            <a:off x="3573576" y="853200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③ 수행 절차 및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0"/>
          <p:cNvSpPr txBox="1"/>
          <p:nvPr/>
        </p:nvSpPr>
        <p:spPr>
          <a:xfrm>
            <a:off x="531094" y="730050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11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" name="Google Shape;363;p11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p11"/>
          <p:cNvSpPr txBox="1"/>
          <p:nvPr/>
        </p:nvSpPr>
        <p:spPr>
          <a:xfrm>
            <a:off x="1174750" y="730048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1"/>
          <p:cNvSpPr txBox="1"/>
          <p:nvPr/>
        </p:nvSpPr>
        <p:spPr>
          <a:xfrm>
            <a:off x="3563637" y="853200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③ 수행 절차 및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531094" y="730050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"/>
          <p:cNvSpPr txBox="1"/>
          <p:nvPr/>
        </p:nvSpPr>
        <p:spPr>
          <a:xfrm>
            <a:off x="1675275" y="1440650"/>
            <a:ext cx="1420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구축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11"/>
          <p:cNvPicPr preferRelativeResize="0"/>
          <p:nvPr/>
        </p:nvPicPr>
        <p:blipFill rotWithShape="1">
          <a:blip r:embed="rId3">
            <a:alphaModFix/>
          </a:blip>
          <a:srcRect b="0" l="0" r="0" t="3910"/>
          <a:stretch/>
        </p:blipFill>
        <p:spPr>
          <a:xfrm>
            <a:off x="3096075" y="1440650"/>
            <a:ext cx="6425126" cy="44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199985">
            <a:off x="6131235" y="1538834"/>
            <a:ext cx="1823879" cy="180370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2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2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461855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① 데이터 수집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12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12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9" name="Google Shape;379;p12"/>
          <p:cNvSpPr txBox="1"/>
          <p:nvPr/>
        </p:nvSpPr>
        <p:spPr>
          <a:xfrm>
            <a:off x="976150" y="1878175"/>
            <a:ext cx="4521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관광지 데이터 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서울특별시 음식점⋅관광지 명 데이터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관광지 정보 데이터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관광지 해시태그 데이터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기반 데이터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네이버 맵 </a:t>
            </a:r>
            <a:r>
              <a:rPr lang="ko-KR" sz="1700">
                <a:solidFill>
                  <a:schemeClr val="dk1"/>
                </a:solidFill>
                <a:highlight>
                  <a:srgbClr val="B6D7A8"/>
                </a:highlight>
              </a:rPr>
              <a:t>키워드</a:t>
            </a:r>
            <a:r>
              <a:rPr lang="ko-KR" sz="1700">
                <a:solidFill>
                  <a:schemeClr val="dk1"/>
                </a:solidFill>
              </a:rPr>
              <a:t> </a:t>
            </a: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 데이터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네이버 주소 데이터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네이버 위도⋅경도 데이터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네이버 관광지 사진 데이터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2"/>
          <p:cNvSpPr/>
          <p:nvPr/>
        </p:nvSpPr>
        <p:spPr>
          <a:xfrm rot="840108">
            <a:off x="8311178" y="1795253"/>
            <a:ext cx="2420312" cy="2302803"/>
          </a:xfrm>
          <a:prstGeom prst="ellipse">
            <a:avLst/>
          </a:prstGeom>
          <a:noFill/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2"/>
          <p:cNvSpPr txBox="1"/>
          <p:nvPr/>
        </p:nvSpPr>
        <p:spPr>
          <a:xfrm rot="840108">
            <a:off x="83109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b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CRAWLING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2"/>
          <p:cNvSpPr/>
          <p:nvPr/>
        </p:nvSpPr>
        <p:spPr>
          <a:xfrm rot="-1798643">
            <a:off x="6034249" y="3611405"/>
            <a:ext cx="2420855" cy="2303011"/>
          </a:xfrm>
          <a:prstGeom prst="ellipse">
            <a:avLst/>
          </a:prstGeom>
          <a:noFill/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2"/>
          <p:cNvSpPr txBox="1"/>
          <p:nvPr/>
        </p:nvSpPr>
        <p:spPr>
          <a:xfrm rot="-1798643">
            <a:off x="6034174" y="4378078"/>
            <a:ext cx="2420855" cy="769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NAVER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2"/>
          <p:cNvSpPr/>
          <p:nvPr/>
        </p:nvSpPr>
        <p:spPr>
          <a:xfrm rot="840108">
            <a:off x="8311178" y="1795253"/>
            <a:ext cx="2420312" cy="2302803"/>
          </a:xfrm>
          <a:prstGeom prst="ellipse">
            <a:avLst/>
          </a:prstGeom>
          <a:noFill/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 rot="840108">
            <a:off x="83109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b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CRAWLING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2"/>
          <p:cNvSpPr/>
          <p:nvPr/>
        </p:nvSpPr>
        <p:spPr>
          <a:xfrm rot="-1798643">
            <a:off x="6034249" y="3611405"/>
            <a:ext cx="2420855" cy="2303011"/>
          </a:xfrm>
          <a:prstGeom prst="ellipse">
            <a:avLst/>
          </a:prstGeom>
          <a:noFill/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2"/>
          <p:cNvSpPr txBox="1"/>
          <p:nvPr/>
        </p:nvSpPr>
        <p:spPr>
          <a:xfrm rot="-1798643">
            <a:off x="6034174" y="4378078"/>
            <a:ext cx="2420855" cy="769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NAVER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12"/>
          <p:cNvPicPr preferRelativeResize="0"/>
          <p:nvPr/>
        </p:nvPicPr>
        <p:blipFill rotWithShape="1">
          <a:blip r:embed="rId4">
            <a:alphaModFix/>
          </a:blip>
          <a:srcRect b="22675" l="18591" r="17911" t="13196"/>
          <a:stretch/>
        </p:blipFill>
        <p:spPr>
          <a:xfrm rot="1199998">
            <a:off x="9250309" y="4416609"/>
            <a:ext cx="1394758" cy="14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2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2"/>
          <p:cNvSpPr txBox="1"/>
          <p:nvPr/>
        </p:nvSpPr>
        <p:spPr>
          <a:xfrm rot="1200352">
            <a:off x="8972818" y="5721600"/>
            <a:ext cx="1096995" cy="636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한국관광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데이터랩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3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3"/>
          <p:cNvSpPr txBox="1"/>
          <p:nvPr/>
        </p:nvSpPr>
        <p:spPr>
          <a:xfrm>
            <a:off x="4638431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① 데이터 수집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13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" name="Google Shape;399;p1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13"/>
          <p:cNvSpPr/>
          <p:nvPr/>
        </p:nvSpPr>
        <p:spPr>
          <a:xfrm rot="840108">
            <a:off x="8920778" y="1795253"/>
            <a:ext cx="2420312" cy="2302803"/>
          </a:xfrm>
          <a:prstGeom prst="ellipse">
            <a:avLst/>
          </a:prstGeom>
          <a:noFill/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3"/>
          <p:cNvSpPr txBox="1"/>
          <p:nvPr/>
        </p:nvSpPr>
        <p:spPr>
          <a:xfrm rot="840108">
            <a:off x="89205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b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CRAWLING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 rot="-1228682">
            <a:off x="6565456" y="2389067"/>
            <a:ext cx="1083041" cy="523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대한민국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구석구석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3"/>
          <p:cNvSpPr/>
          <p:nvPr/>
        </p:nvSpPr>
        <p:spPr>
          <a:xfrm rot="840108">
            <a:off x="8920778" y="1795253"/>
            <a:ext cx="2420312" cy="2302803"/>
          </a:xfrm>
          <a:prstGeom prst="ellipse">
            <a:avLst/>
          </a:prstGeom>
          <a:noFill/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3"/>
          <p:cNvSpPr txBox="1"/>
          <p:nvPr/>
        </p:nvSpPr>
        <p:spPr>
          <a:xfrm rot="840108">
            <a:off x="89205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b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CRAWLING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199985">
            <a:off x="7978235" y="4460434"/>
            <a:ext cx="1823879" cy="180370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3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750" y="1647175"/>
            <a:ext cx="6207277" cy="487448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3"/>
          <p:cNvSpPr/>
          <p:nvPr/>
        </p:nvSpPr>
        <p:spPr>
          <a:xfrm>
            <a:off x="570850" y="2196900"/>
            <a:ext cx="4118100" cy="215400"/>
          </a:xfrm>
          <a:prstGeom prst="rect">
            <a:avLst/>
          </a:prstGeom>
          <a:noFill/>
          <a:ln cap="flat" cmpd="sng" w="19050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570850" y="4356650"/>
            <a:ext cx="5629200" cy="748200"/>
          </a:xfrm>
          <a:prstGeom prst="rect">
            <a:avLst/>
          </a:prstGeom>
          <a:noFill/>
          <a:ln cap="flat" cmpd="sng" w="19050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4648370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① 데이터 수집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1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1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14"/>
          <p:cNvSpPr/>
          <p:nvPr/>
        </p:nvSpPr>
        <p:spPr>
          <a:xfrm rot="840108">
            <a:off x="8311178" y="1795253"/>
            <a:ext cx="2420312" cy="2302803"/>
          </a:xfrm>
          <a:prstGeom prst="ellipse">
            <a:avLst/>
          </a:prstGeom>
          <a:noFill/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4"/>
          <p:cNvSpPr txBox="1"/>
          <p:nvPr/>
        </p:nvSpPr>
        <p:spPr>
          <a:xfrm rot="840108">
            <a:off x="83109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b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CRAWLING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4"/>
          <p:cNvSpPr txBox="1"/>
          <p:nvPr/>
        </p:nvSpPr>
        <p:spPr>
          <a:xfrm rot="-1228682">
            <a:off x="6565456" y="2389067"/>
            <a:ext cx="1083041" cy="523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대한민국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구석구석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4"/>
          <p:cNvSpPr/>
          <p:nvPr/>
        </p:nvSpPr>
        <p:spPr>
          <a:xfrm rot="840108">
            <a:off x="8311178" y="1795253"/>
            <a:ext cx="2420312" cy="2302803"/>
          </a:xfrm>
          <a:prstGeom prst="ellipse">
            <a:avLst/>
          </a:prstGeom>
          <a:noFill/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4"/>
          <p:cNvSpPr txBox="1"/>
          <p:nvPr/>
        </p:nvSpPr>
        <p:spPr>
          <a:xfrm rot="840108">
            <a:off x="83109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b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CRAWLING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50" y="3427350"/>
            <a:ext cx="56864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850" y="1959250"/>
            <a:ext cx="61912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850" y="5287775"/>
            <a:ext cx="7315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4"/>
          <p:cNvSpPr txBox="1"/>
          <p:nvPr/>
        </p:nvSpPr>
        <p:spPr>
          <a:xfrm>
            <a:off x="570850" y="1536650"/>
            <a:ext cx="384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모바일 지도를 통해 접근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4"/>
          <p:cNvSpPr txBox="1"/>
          <p:nvPr/>
        </p:nvSpPr>
        <p:spPr>
          <a:xfrm>
            <a:off x="570850" y="2967450"/>
            <a:ext cx="67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특성상 path가 자주 바뀌기 때문에 path를 바꾸며 접근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4"/>
          <p:cNvSpPr txBox="1"/>
          <p:nvPr/>
        </p:nvSpPr>
        <p:spPr>
          <a:xfrm>
            <a:off x="570850" y="4826075"/>
            <a:ext cx="384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버튼 클릭해 페이지 바꿔주는 코드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5"/>
          <p:cNvSpPr txBox="1"/>
          <p:nvPr/>
        </p:nvSpPr>
        <p:spPr>
          <a:xfrm>
            <a:off x="464160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② 데이터 탐색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15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9" name="Google Shape;439;p15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p15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"/>
          <p:cNvSpPr txBox="1"/>
          <p:nvPr/>
        </p:nvSpPr>
        <p:spPr>
          <a:xfrm>
            <a:off x="587500" y="1484225"/>
            <a:ext cx="4319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관광지 데이터 확인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 txBox="1"/>
          <p:nvPr/>
        </p:nvSpPr>
        <p:spPr>
          <a:xfrm>
            <a:off x="4358700" y="5624375"/>
            <a:ext cx="3474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데이터 분포의 </a:t>
            </a:r>
            <a:r>
              <a:rPr b="1" i="0" lang="ko-KR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비대칭성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확인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i="0" lang="ko-KR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오른쪽 꼬리가 긴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형태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50" y="1402925"/>
            <a:ext cx="1143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5"/>
          <p:cNvSpPr/>
          <p:nvPr/>
        </p:nvSpPr>
        <p:spPr>
          <a:xfrm>
            <a:off x="1084025" y="1749525"/>
            <a:ext cx="235200" cy="2904000"/>
          </a:xfrm>
          <a:prstGeom prst="rect">
            <a:avLst/>
          </a:prstGeom>
          <a:noFill/>
          <a:ln cap="flat" cmpd="sng" w="38100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5"/>
          <p:cNvSpPr/>
          <p:nvPr/>
        </p:nvSpPr>
        <p:spPr>
          <a:xfrm>
            <a:off x="6733350" y="1749525"/>
            <a:ext cx="295200" cy="2904000"/>
          </a:xfrm>
          <a:prstGeom prst="rect">
            <a:avLst/>
          </a:prstGeom>
          <a:noFill/>
          <a:ln cap="flat" cmpd="sng" w="38100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6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6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6"/>
          <p:cNvSpPr txBox="1"/>
          <p:nvPr/>
        </p:nvSpPr>
        <p:spPr>
          <a:xfrm>
            <a:off x="4648318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② 데이터 탐색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p16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4" name="Google Shape;454;p16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5" name="Google Shape;455;p16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6"/>
          <p:cNvSpPr txBox="1"/>
          <p:nvPr/>
        </p:nvSpPr>
        <p:spPr>
          <a:xfrm>
            <a:off x="587500" y="1484225"/>
            <a:ext cx="4302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음식점 데이터 확인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6"/>
          <p:cNvSpPr txBox="1"/>
          <p:nvPr/>
        </p:nvSpPr>
        <p:spPr>
          <a:xfrm>
            <a:off x="4365150" y="5838375"/>
            <a:ext cx="3461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데이터 분포의 </a:t>
            </a:r>
            <a:r>
              <a:rPr b="1" i="0" lang="ko-KR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비대칭성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확인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i="0" lang="ko-KR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오른쪽 꼬리가 긴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형태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16"/>
          <p:cNvGrpSpPr/>
          <p:nvPr/>
        </p:nvGrpSpPr>
        <p:grpSpPr>
          <a:xfrm>
            <a:off x="1464300" y="2197219"/>
            <a:ext cx="9263393" cy="3693094"/>
            <a:chOff x="256050" y="2697925"/>
            <a:chExt cx="7398876" cy="2690975"/>
          </a:xfrm>
        </p:grpSpPr>
        <p:pic>
          <p:nvPicPr>
            <p:cNvPr id="459" name="Google Shape;45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6050" y="2697925"/>
              <a:ext cx="7398876" cy="269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6"/>
            <p:cNvSpPr/>
            <p:nvPr/>
          </p:nvSpPr>
          <p:spPr>
            <a:xfrm>
              <a:off x="705100" y="2934725"/>
              <a:ext cx="159900" cy="2083800"/>
            </a:xfrm>
            <a:prstGeom prst="rect">
              <a:avLst/>
            </a:prstGeom>
            <a:noFill/>
            <a:ln cap="flat" cmpd="sng" w="38100">
              <a:solidFill>
                <a:srgbClr val="F781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148650" y="2934725"/>
              <a:ext cx="159900" cy="2083800"/>
            </a:xfrm>
            <a:prstGeom prst="rect">
              <a:avLst/>
            </a:prstGeom>
            <a:noFill/>
            <a:ln cap="flat" cmpd="sng" w="38100">
              <a:solidFill>
                <a:srgbClr val="F781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592200" y="2934725"/>
              <a:ext cx="159900" cy="2083800"/>
            </a:xfrm>
            <a:prstGeom prst="rect">
              <a:avLst/>
            </a:prstGeom>
            <a:noFill/>
            <a:ln cap="flat" cmpd="sng" w="38100">
              <a:solidFill>
                <a:srgbClr val="F781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3" name="Google Shape;4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50" y="393900"/>
            <a:ext cx="1143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775" y="4930275"/>
            <a:ext cx="23241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6875" y="393900"/>
            <a:ext cx="47625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7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7"/>
          <p:cNvSpPr txBox="1"/>
          <p:nvPr/>
        </p:nvSpPr>
        <p:spPr>
          <a:xfrm>
            <a:off x="465828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② 데이터 탐색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17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4" name="Google Shape;474;p17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5" name="Google Shape;475;p17"/>
          <p:cNvSpPr txBox="1"/>
          <p:nvPr/>
        </p:nvSpPr>
        <p:spPr>
          <a:xfrm>
            <a:off x="511215" y="729825"/>
            <a:ext cx="5323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375" y="1678925"/>
            <a:ext cx="3628950" cy="36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7"/>
          <p:cNvSpPr txBox="1"/>
          <p:nvPr/>
        </p:nvSpPr>
        <p:spPr>
          <a:xfrm>
            <a:off x="1630600" y="5423625"/>
            <a:ext cx="305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평균과 중앙값의 차이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많이 나는 것을 알 수 있음.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8275" y="1373175"/>
            <a:ext cx="4570688" cy="54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8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8"/>
          <p:cNvSpPr txBox="1"/>
          <p:nvPr/>
        </p:nvSpPr>
        <p:spPr>
          <a:xfrm>
            <a:off x="4648338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③ 분류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18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7" name="Google Shape;487;p18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" name="Google Shape;488;p18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8"/>
          <p:cNvSpPr txBox="1"/>
          <p:nvPr/>
        </p:nvSpPr>
        <p:spPr>
          <a:xfrm>
            <a:off x="570550" y="1317725"/>
            <a:ext cx="5172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대한민국 구석구석 해시태그 분류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75" y="2690575"/>
            <a:ext cx="6541298" cy="23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8"/>
          <p:cNvSpPr/>
          <p:nvPr/>
        </p:nvSpPr>
        <p:spPr>
          <a:xfrm>
            <a:off x="2924675" y="2690675"/>
            <a:ext cx="4122900" cy="2319300"/>
          </a:xfrm>
          <a:prstGeom prst="rect">
            <a:avLst/>
          </a:prstGeom>
          <a:noFill/>
          <a:ln cap="flat" cmpd="sng" w="76200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8"/>
          <p:cNvSpPr txBox="1"/>
          <p:nvPr/>
        </p:nvSpPr>
        <p:spPr>
          <a:xfrm>
            <a:off x="344525" y="2329000"/>
            <a:ext cx="69252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18"/>
          <p:cNvCxnSpPr/>
          <p:nvPr/>
        </p:nvCxnSpPr>
        <p:spPr>
          <a:xfrm>
            <a:off x="7076213" y="3871162"/>
            <a:ext cx="536100" cy="0"/>
          </a:xfrm>
          <a:prstGeom prst="straightConnector1">
            <a:avLst/>
          </a:prstGeom>
          <a:noFill/>
          <a:ln cap="flat" cmpd="sng" w="38100">
            <a:solidFill>
              <a:srgbClr val="F7818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94" name="Google Shape;4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0975" y="1677050"/>
            <a:ext cx="4309297" cy="4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9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9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9"/>
          <p:cNvSpPr txBox="1"/>
          <p:nvPr/>
        </p:nvSpPr>
        <p:spPr>
          <a:xfrm>
            <a:off x="464834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③ 분류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19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" name="Google Shape;503;p19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4" name="Google Shape;504;p19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9"/>
          <p:cNvSpPr txBox="1"/>
          <p:nvPr/>
        </p:nvSpPr>
        <p:spPr>
          <a:xfrm>
            <a:off x="570850" y="1347750"/>
            <a:ext cx="8681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대한민국 구석구석 해시태그 분류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19"/>
          <p:cNvGrpSpPr/>
          <p:nvPr/>
        </p:nvGrpSpPr>
        <p:grpSpPr>
          <a:xfrm>
            <a:off x="676246" y="2509841"/>
            <a:ext cx="10838933" cy="1348321"/>
            <a:chOff x="609600" y="2566938"/>
            <a:chExt cx="10972801" cy="1364974"/>
          </a:xfrm>
        </p:grpSpPr>
        <p:grpSp>
          <p:nvGrpSpPr>
            <p:cNvPr id="507" name="Google Shape;507;p19"/>
            <p:cNvGrpSpPr/>
            <p:nvPr/>
          </p:nvGrpSpPr>
          <p:grpSpPr>
            <a:xfrm>
              <a:off x="609600" y="2566938"/>
              <a:ext cx="10972801" cy="1364974"/>
              <a:chOff x="609600" y="2566938"/>
              <a:chExt cx="10972801" cy="1364974"/>
            </a:xfrm>
          </p:grpSpPr>
          <p:pic>
            <p:nvPicPr>
              <p:cNvPr id="508" name="Google Shape;508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32299"/>
              <a:stretch/>
            </p:blipFill>
            <p:spPr>
              <a:xfrm>
                <a:off x="609600" y="2874362"/>
                <a:ext cx="10972800" cy="1057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Google Shape;509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600" y="2566938"/>
                <a:ext cx="10972801" cy="352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0" name="Google Shape;510;p19"/>
            <p:cNvSpPr/>
            <p:nvPr/>
          </p:nvSpPr>
          <p:spPr>
            <a:xfrm>
              <a:off x="4583350" y="2888400"/>
              <a:ext cx="555600" cy="473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6481975" y="3413425"/>
              <a:ext cx="497100" cy="461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10960200" y="2933100"/>
              <a:ext cx="622200" cy="991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19"/>
          <p:cNvGrpSpPr/>
          <p:nvPr/>
        </p:nvGrpSpPr>
        <p:grpSpPr>
          <a:xfrm>
            <a:off x="676300" y="3858375"/>
            <a:ext cx="10839451" cy="1609850"/>
            <a:chOff x="676275" y="4417925"/>
            <a:chExt cx="10839451" cy="1609850"/>
          </a:xfrm>
        </p:grpSpPr>
        <p:grpSp>
          <p:nvGrpSpPr>
            <p:cNvPr id="514" name="Google Shape;514;p19"/>
            <p:cNvGrpSpPr/>
            <p:nvPr/>
          </p:nvGrpSpPr>
          <p:grpSpPr>
            <a:xfrm>
              <a:off x="676275" y="4417925"/>
              <a:ext cx="10839451" cy="1609725"/>
              <a:chOff x="676275" y="4417925"/>
              <a:chExt cx="10839451" cy="1609725"/>
            </a:xfrm>
          </p:grpSpPr>
          <p:pic>
            <p:nvPicPr>
              <p:cNvPr id="515" name="Google Shape;515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76275" y="4827500"/>
                <a:ext cx="10839450" cy="1200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p19"/>
              <p:cNvPicPr preferRelativeResize="0"/>
              <p:nvPr/>
            </p:nvPicPr>
            <p:blipFill rotWithShape="1">
              <a:blip r:embed="rId6">
                <a:alphaModFix/>
              </a:blip>
              <a:srcRect b="0" l="8197" r="0" t="0"/>
              <a:stretch/>
            </p:blipFill>
            <p:spPr>
              <a:xfrm>
                <a:off x="1302600" y="4417925"/>
                <a:ext cx="10213126" cy="40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" name="Google Shape;517;p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89661" t="0"/>
              <a:stretch/>
            </p:blipFill>
            <p:spPr>
              <a:xfrm>
                <a:off x="676275" y="4417925"/>
                <a:ext cx="1150200" cy="409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8" name="Google Shape;518;p19"/>
            <p:cNvSpPr/>
            <p:nvPr/>
          </p:nvSpPr>
          <p:spPr>
            <a:xfrm>
              <a:off x="4246625" y="4868575"/>
              <a:ext cx="555600" cy="473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3691025" y="5471500"/>
              <a:ext cx="555600" cy="473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10785775" y="4868575"/>
              <a:ext cx="729900" cy="1159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19"/>
          <p:cNvSpPr txBox="1"/>
          <p:nvPr/>
        </p:nvSpPr>
        <p:spPr>
          <a:xfrm>
            <a:off x="808675" y="1978775"/>
            <a:ext cx="7264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논문을 근거로 관광, 음식 각 6개의 분류 기준 설정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9"/>
          <p:cNvSpPr txBox="1"/>
          <p:nvPr/>
        </p:nvSpPr>
        <p:spPr>
          <a:xfrm>
            <a:off x="1213063" y="5591425"/>
            <a:ext cx="976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형태소 분석기(Okt)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통해 나눠진 </a:t>
            </a:r>
            <a:r>
              <a:rPr b="1" i="0" lang="ko-KR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명사 단어들(tag_word_N)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중 분류 기준에 맞는 단어만 세어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가장 많이 세어진(max) 타입을 해당 관광지의 타입으로 선정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2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"/>
          <p:cNvSpPr txBox="1"/>
          <p:nvPr/>
        </p:nvSpPr>
        <p:spPr>
          <a:xfrm>
            <a:off x="492194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1329150" y="1670500"/>
            <a:ext cx="9533700" cy="4154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프로그램 프로세스 및 시현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부록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참고자료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0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0"/>
          <p:cNvSpPr txBox="1"/>
          <p:nvPr/>
        </p:nvSpPr>
        <p:spPr>
          <a:xfrm>
            <a:off x="4648353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③ 분류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0" name="Google Shape;530;p20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1" name="Google Shape;531;p20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p20"/>
          <p:cNvSpPr txBox="1"/>
          <p:nvPr/>
        </p:nvSpPr>
        <p:spPr>
          <a:xfrm>
            <a:off x="511215" y="729825"/>
            <a:ext cx="7013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0"/>
          <p:cNvSpPr txBox="1"/>
          <p:nvPr/>
        </p:nvSpPr>
        <p:spPr>
          <a:xfrm>
            <a:off x="570850" y="1423925"/>
            <a:ext cx="8681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네이버 ‘이런 점이 좋았어요.’ 리뷰 분류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47" y="3036900"/>
            <a:ext cx="6535675" cy="2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8922" y="2317400"/>
            <a:ext cx="442912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0"/>
          <p:cNvSpPr txBox="1"/>
          <p:nvPr/>
        </p:nvSpPr>
        <p:spPr>
          <a:xfrm>
            <a:off x="570850" y="2440575"/>
            <a:ext cx="5307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리뷰 형태소 분석(명사, 형용사)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1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1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1"/>
          <p:cNvSpPr txBox="1"/>
          <p:nvPr/>
        </p:nvSpPr>
        <p:spPr>
          <a:xfrm>
            <a:off x="4648353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③ 분류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21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5" name="Google Shape;545;p21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6" name="Google Shape;546;p21"/>
          <p:cNvSpPr txBox="1"/>
          <p:nvPr/>
        </p:nvSpPr>
        <p:spPr>
          <a:xfrm>
            <a:off x="511215" y="729825"/>
            <a:ext cx="7013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1"/>
          <p:cNvSpPr txBox="1"/>
          <p:nvPr/>
        </p:nvSpPr>
        <p:spPr>
          <a:xfrm>
            <a:off x="570850" y="1423925"/>
            <a:ext cx="8681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네이버 ‘이런 점이 좋았어요.’ 리뷰 분류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1"/>
          <p:cNvSpPr txBox="1"/>
          <p:nvPr/>
        </p:nvSpPr>
        <p:spPr>
          <a:xfrm>
            <a:off x="808675" y="2151200"/>
            <a:ext cx="5307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논문을 근거로 두 개의 분류 기준 설정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25" y="2766500"/>
            <a:ext cx="5808678" cy="36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278" y="1317500"/>
            <a:ext cx="5407098" cy="405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31962" y="57150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e4d51753f3_4_0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e4d51753f3_4_0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2e4d51753f3_4_0"/>
          <p:cNvSpPr txBox="1"/>
          <p:nvPr/>
        </p:nvSpPr>
        <p:spPr>
          <a:xfrm>
            <a:off x="4648353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③ 분류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g2e4d51753f3_4_0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0" name="Google Shape;560;g2e4d51753f3_4_0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1" name="Google Shape;561;g2e4d51753f3_4_0"/>
          <p:cNvSpPr txBox="1"/>
          <p:nvPr/>
        </p:nvSpPr>
        <p:spPr>
          <a:xfrm>
            <a:off x="511215" y="729825"/>
            <a:ext cx="7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2e4d51753f3_4_0"/>
          <p:cNvSpPr txBox="1"/>
          <p:nvPr/>
        </p:nvSpPr>
        <p:spPr>
          <a:xfrm>
            <a:off x="570850" y="1423925"/>
            <a:ext cx="8681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네이버 ‘이런 점이 좋았어요.’ 리뷰 분류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2e4d51753f3_4_0"/>
          <p:cNvSpPr txBox="1"/>
          <p:nvPr/>
        </p:nvSpPr>
        <p:spPr>
          <a:xfrm>
            <a:off x="808675" y="2151200"/>
            <a:ext cx="5307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논문을 근거로 두 개의 분류 기준 설정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g2e4d51753f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350" y="1782100"/>
            <a:ext cx="5770925" cy="4218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2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2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2"/>
          <p:cNvSpPr txBox="1"/>
          <p:nvPr/>
        </p:nvSpPr>
        <p:spPr>
          <a:xfrm>
            <a:off x="465355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④ 데이터 정규화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22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3" name="Google Shape;573;p22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22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2"/>
          <p:cNvSpPr/>
          <p:nvPr/>
        </p:nvSpPr>
        <p:spPr>
          <a:xfrm>
            <a:off x="1852250" y="2767753"/>
            <a:ext cx="3149700" cy="2152200"/>
          </a:xfrm>
          <a:prstGeom prst="roundRect">
            <a:avLst>
              <a:gd fmla="val 2462" name="adj"/>
            </a:avLst>
          </a:prstGeom>
          <a:solidFill>
            <a:srgbClr val="FFFFFF"/>
          </a:solidFill>
          <a:ln cap="flat" cmpd="sng" w="1270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2"/>
          <p:cNvSpPr txBox="1"/>
          <p:nvPr/>
        </p:nvSpPr>
        <p:spPr>
          <a:xfrm>
            <a:off x="1983625" y="2987400"/>
            <a:ext cx="28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문제 1.</a:t>
            </a:r>
            <a:endParaRPr b="0" i="0" sz="15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각 관광지별 총 댓글수의 편차</a:t>
            </a:r>
            <a:endParaRPr b="0" i="0" sz="15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MIN-MAX 값의 차이가</a:t>
            </a:r>
            <a:br>
              <a:rPr b="0" i="0" lang="ko-KR" sz="15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5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지나치게 큼</a:t>
            </a:r>
            <a:endParaRPr b="0" i="0" sz="15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Google Shape;577;p22"/>
          <p:cNvCxnSpPr/>
          <p:nvPr/>
        </p:nvCxnSpPr>
        <p:spPr>
          <a:xfrm>
            <a:off x="5031255" y="3843859"/>
            <a:ext cx="2158800" cy="0"/>
          </a:xfrm>
          <a:prstGeom prst="straightConnector1">
            <a:avLst/>
          </a:prstGeom>
          <a:noFill/>
          <a:ln cap="flat" cmpd="sng" w="9525">
            <a:solidFill>
              <a:srgbClr val="F7818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78" name="Google Shape;578;p22"/>
          <p:cNvSpPr/>
          <p:nvPr/>
        </p:nvSpPr>
        <p:spPr>
          <a:xfrm>
            <a:off x="7190058" y="2767753"/>
            <a:ext cx="3149700" cy="2152200"/>
          </a:xfrm>
          <a:prstGeom prst="roundRect">
            <a:avLst>
              <a:gd fmla="val 2462" name="adj"/>
            </a:avLst>
          </a:prstGeom>
          <a:solidFill>
            <a:srgbClr val="F781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2"/>
          <p:cNvSpPr txBox="1"/>
          <p:nvPr/>
        </p:nvSpPr>
        <p:spPr>
          <a:xfrm>
            <a:off x="7282975" y="2987400"/>
            <a:ext cx="3009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문제 2.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확보한 데이터 셋의 제한사항</a:t>
            </a:r>
            <a:b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평점 기반 데이터가 아닌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댓글 수 기반 데이터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3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3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3"/>
          <p:cNvSpPr txBox="1"/>
          <p:nvPr/>
        </p:nvSpPr>
        <p:spPr>
          <a:xfrm>
            <a:off x="4658287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④ 데이터 정규화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Google Shape;587;p23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8" name="Google Shape;588;p2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23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0" y="1934775"/>
            <a:ext cx="383857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23"/>
          <p:cNvSpPr txBox="1"/>
          <p:nvPr/>
        </p:nvSpPr>
        <p:spPr>
          <a:xfrm>
            <a:off x="5138950" y="2758525"/>
            <a:ext cx="57342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3"/>
          <p:cNvSpPr txBox="1"/>
          <p:nvPr/>
        </p:nvSpPr>
        <p:spPr>
          <a:xfrm>
            <a:off x="5282500" y="1985250"/>
            <a:ext cx="54471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1. 각 관광지별 총 댓글수의 편차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의견 1. 정규화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이상치에 민감하므로 비선정.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의견 2. 표준화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이상치에 덜 민감하지만, 데이터 해석의 어려움으로 인해 비선정.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의견 3. 로그 변환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이하의 값이 없으므로 사용 가능.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스케일을 조절하며, 범위를 효과적으로 축소.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3"/>
          <p:cNvSpPr/>
          <p:nvPr/>
        </p:nvSpPr>
        <p:spPr>
          <a:xfrm>
            <a:off x="5306025" y="4249656"/>
            <a:ext cx="5283000" cy="1111500"/>
          </a:xfrm>
          <a:prstGeom prst="rect">
            <a:avLst/>
          </a:prstGeom>
          <a:noFill/>
          <a:ln cap="flat" cmpd="sng" w="19050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034" y="558463"/>
            <a:ext cx="5865701" cy="39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3350" y="68325"/>
            <a:ext cx="4286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4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4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4"/>
          <p:cNvSpPr txBox="1"/>
          <p:nvPr/>
        </p:nvSpPr>
        <p:spPr>
          <a:xfrm>
            <a:off x="4668223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④ 데이터 정규화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" name="Google Shape;603;p2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4" name="Google Shape;604;p2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" name="Google Shape;605;p24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4"/>
          <p:cNvSpPr txBox="1"/>
          <p:nvPr/>
        </p:nvSpPr>
        <p:spPr>
          <a:xfrm>
            <a:off x="794175" y="1478800"/>
            <a:ext cx="4380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2. 확보한 데이터 셋의 제한사항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4"/>
          <p:cNvSpPr txBox="1"/>
          <p:nvPr/>
        </p:nvSpPr>
        <p:spPr>
          <a:xfrm>
            <a:off x="756650" y="2192500"/>
            <a:ext cx="5673300" cy="3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의견 1. 댓글이 많은 순(사용자가 선택한 속성을 댓글이 순으로 정렬)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단순히 댓글이 많은 순 정렬하는 방식은 사용자 맞춤형 추천 </a:t>
            </a:r>
            <a:b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시스템의 목적 달성에 어려움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개별적 기호와 선호도를 반영하지 못함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의견 2. 각 관광지에서 각 속성의 비중을 이용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사용자가 선호하는 속성에 맞춘 추천을 제공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관광지의 특성을 보다 정확하게 설명 가능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4"/>
          <p:cNvSpPr/>
          <p:nvPr/>
        </p:nvSpPr>
        <p:spPr>
          <a:xfrm>
            <a:off x="722725" y="3762166"/>
            <a:ext cx="5373275" cy="1279800"/>
          </a:xfrm>
          <a:prstGeom prst="rect">
            <a:avLst/>
          </a:prstGeom>
          <a:noFill/>
          <a:ln cap="flat" cmpd="sng" w="19050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4"/>
          <p:cNvPicPr preferRelativeResize="0"/>
          <p:nvPr/>
        </p:nvPicPr>
        <p:blipFill rotWithShape="1">
          <a:blip r:embed="rId3">
            <a:alphaModFix/>
          </a:blip>
          <a:srcRect b="0" l="18877" r="0" t="0"/>
          <a:stretch/>
        </p:blipFill>
        <p:spPr>
          <a:xfrm>
            <a:off x="6737473" y="4041900"/>
            <a:ext cx="4953001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7475" y="1908988"/>
            <a:ext cx="4953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4"/>
          <p:cNvSpPr txBox="1"/>
          <p:nvPr/>
        </p:nvSpPr>
        <p:spPr>
          <a:xfrm>
            <a:off x="6725200" y="1531500"/>
            <a:ext cx="1263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원본데이터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4"/>
          <p:cNvSpPr txBox="1"/>
          <p:nvPr/>
        </p:nvSpPr>
        <p:spPr>
          <a:xfrm>
            <a:off x="6725200" y="3665100"/>
            <a:ext cx="22887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비중을 이용한데이터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5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5"/>
          <p:cNvSpPr txBox="1"/>
          <p:nvPr/>
        </p:nvSpPr>
        <p:spPr>
          <a:xfrm>
            <a:off x="466822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④ 데이터 정규화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25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1" name="Google Shape;621;p25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2" name="Google Shape;622;p25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5"/>
          <p:cNvSpPr txBox="1"/>
          <p:nvPr/>
        </p:nvSpPr>
        <p:spPr>
          <a:xfrm>
            <a:off x="818775" y="1387635"/>
            <a:ext cx="67431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3. 비중으로 변환했을 때의 문제점과 위험성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5"/>
          <p:cNvSpPr/>
          <p:nvPr/>
        </p:nvSpPr>
        <p:spPr>
          <a:xfrm>
            <a:off x="2274208" y="2069628"/>
            <a:ext cx="3149700" cy="2152200"/>
          </a:xfrm>
          <a:prstGeom prst="roundRect">
            <a:avLst>
              <a:gd fmla="val 2462" name="adj"/>
            </a:avLst>
          </a:prstGeom>
          <a:solidFill>
            <a:srgbClr val="F781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5"/>
          <p:cNvSpPr txBox="1"/>
          <p:nvPr/>
        </p:nvSpPr>
        <p:spPr>
          <a:xfrm>
            <a:off x="2342550" y="2136875"/>
            <a:ext cx="3033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문제점 1.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절대적인 수 정보가 사라지고 </a:t>
            </a:r>
            <a:b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상대적인 비율만 남게 됨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 데이터 양에 따른 신뢰도를 무시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5"/>
          <p:cNvSpPr/>
          <p:nvPr/>
        </p:nvSpPr>
        <p:spPr>
          <a:xfrm>
            <a:off x="7684800" y="1905551"/>
            <a:ext cx="2313600" cy="1334700"/>
          </a:xfrm>
          <a:prstGeom prst="roundRect">
            <a:avLst>
              <a:gd fmla="val 2462" name="adj"/>
            </a:avLst>
          </a:prstGeom>
          <a:solidFill>
            <a:srgbClr val="FFFFFF"/>
          </a:solidFill>
          <a:ln cap="flat" cmpd="sng" w="1270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5"/>
          <p:cNvSpPr txBox="1"/>
          <p:nvPr/>
        </p:nvSpPr>
        <p:spPr>
          <a:xfrm>
            <a:off x="7790246" y="2408574"/>
            <a:ext cx="210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군집분석 적용</a:t>
            </a:r>
            <a:endParaRPr b="0" i="0" sz="15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5"/>
          <p:cNvSpPr/>
          <p:nvPr/>
        </p:nvSpPr>
        <p:spPr>
          <a:xfrm>
            <a:off x="2274208" y="4381966"/>
            <a:ext cx="3149700" cy="2152200"/>
          </a:xfrm>
          <a:prstGeom prst="roundRect">
            <a:avLst>
              <a:gd fmla="val 2462" name="adj"/>
            </a:avLst>
          </a:prstGeom>
          <a:solidFill>
            <a:srgbClr val="F781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5"/>
          <p:cNvSpPr txBox="1"/>
          <p:nvPr/>
        </p:nvSpPr>
        <p:spPr>
          <a:xfrm>
            <a:off x="2342550" y="4642676"/>
            <a:ext cx="3033600" cy="17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문제점 2.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댓글 수가 많은 관광지의 경우,</a:t>
            </a:r>
            <a:b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과도한 영향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 일부의 속성의 비중이 실제보다 과대 또는 과소 평가될 가능성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5"/>
          <p:cNvSpPr/>
          <p:nvPr/>
        </p:nvSpPr>
        <p:spPr>
          <a:xfrm>
            <a:off x="7684800" y="3581951"/>
            <a:ext cx="2313600" cy="1334700"/>
          </a:xfrm>
          <a:prstGeom prst="roundRect">
            <a:avLst>
              <a:gd fmla="val 2462" name="adj"/>
            </a:avLst>
          </a:prstGeom>
          <a:solidFill>
            <a:srgbClr val="FFFFFF"/>
          </a:solidFill>
          <a:ln cap="flat" cmpd="sng" w="1270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5"/>
          <p:cNvSpPr/>
          <p:nvPr/>
        </p:nvSpPr>
        <p:spPr>
          <a:xfrm>
            <a:off x="7684800" y="5258351"/>
            <a:ext cx="2313600" cy="1334700"/>
          </a:xfrm>
          <a:prstGeom prst="roundRect">
            <a:avLst>
              <a:gd fmla="val 2462" name="adj"/>
            </a:avLst>
          </a:prstGeom>
          <a:solidFill>
            <a:srgbClr val="FFFFFF"/>
          </a:solidFill>
          <a:ln cap="flat" cmpd="sng" w="1270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5"/>
          <p:cNvSpPr txBox="1"/>
          <p:nvPr/>
        </p:nvSpPr>
        <p:spPr>
          <a:xfrm>
            <a:off x="7790246" y="4084974"/>
            <a:ext cx="210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그룹 내 비중 계산</a:t>
            </a:r>
            <a:endParaRPr b="0" i="0" sz="15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5"/>
          <p:cNvSpPr txBox="1"/>
          <p:nvPr/>
        </p:nvSpPr>
        <p:spPr>
          <a:xfrm>
            <a:off x="7790246" y="5761374"/>
            <a:ext cx="210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그룹별 추천 제공</a:t>
            </a:r>
            <a:endParaRPr b="0" i="0" sz="15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25"/>
          <p:cNvCxnSpPr/>
          <p:nvPr/>
        </p:nvCxnSpPr>
        <p:spPr>
          <a:xfrm flipH="1" rot="10800000">
            <a:off x="5371728" y="2572901"/>
            <a:ext cx="2313072" cy="533097"/>
          </a:xfrm>
          <a:prstGeom prst="straightConnector1">
            <a:avLst/>
          </a:prstGeom>
          <a:noFill/>
          <a:ln cap="flat" cmpd="sng" w="9525">
            <a:solidFill>
              <a:srgbClr val="F7818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635" name="Google Shape;635;p25"/>
          <p:cNvCxnSpPr>
            <a:endCxn id="630" idx="1"/>
          </p:cNvCxnSpPr>
          <p:nvPr/>
        </p:nvCxnSpPr>
        <p:spPr>
          <a:xfrm>
            <a:off x="5376000" y="3106601"/>
            <a:ext cx="2308800" cy="1142700"/>
          </a:xfrm>
          <a:prstGeom prst="straightConnector1">
            <a:avLst/>
          </a:prstGeom>
          <a:noFill/>
          <a:ln cap="flat" cmpd="sng" w="9525">
            <a:solidFill>
              <a:srgbClr val="F7818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636" name="Google Shape;636;p25"/>
          <p:cNvCxnSpPr>
            <a:endCxn id="630" idx="1"/>
          </p:cNvCxnSpPr>
          <p:nvPr/>
        </p:nvCxnSpPr>
        <p:spPr>
          <a:xfrm flipH="1" rot="10800000">
            <a:off x="5424300" y="4249301"/>
            <a:ext cx="2260500" cy="1191900"/>
          </a:xfrm>
          <a:prstGeom prst="straightConnector1">
            <a:avLst/>
          </a:prstGeom>
          <a:noFill/>
          <a:ln cap="flat" cmpd="sng" w="9525">
            <a:solidFill>
              <a:srgbClr val="F7818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637" name="Google Shape;637;p25"/>
          <p:cNvCxnSpPr/>
          <p:nvPr/>
        </p:nvCxnSpPr>
        <p:spPr>
          <a:xfrm flipH="1" rot="10800000">
            <a:off x="5376150" y="2572976"/>
            <a:ext cx="2301600" cy="2942700"/>
          </a:xfrm>
          <a:prstGeom prst="straightConnector1">
            <a:avLst/>
          </a:prstGeom>
          <a:noFill/>
          <a:ln cap="flat" cmpd="sng" w="9525">
            <a:solidFill>
              <a:srgbClr val="F78181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e4ca8b2c58_3_24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e4ca8b2c58_3_24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2e4ca8b2c58_3_24"/>
          <p:cNvSpPr txBox="1"/>
          <p:nvPr/>
        </p:nvSpPr>
        <p:spPr>
          <a:xfrm>
            <a:off x="466822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④ 데이터 정규화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g2e4ca8b2c58_3_2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6" name="Google Shape;646;g2e4ca8b2c58_3_2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7" name="Google Shape;647;g2e4ca8b2c58_3_24"/>
          <p:cNvSpPr txBox="1"/>
          <p:nvPr/>
        </p:nvSpPr>
        <p:spPr>
          <a:xfrm>
            <a:off x="511216" y="729825"/>
            <a:ext cx="6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2e4ca8b2c58_3_24"/>
          <p:cNvSpPr txBox="1"/>
          <p:nvPr/>
        </p:nvSpPr>
        <p:spPr>
          <a:xfrm>
            <a:off x="818775" y="1387635"/>
            <a:ext cx="67431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3. 비중으로 변환했을 때의 문제점과 위험성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g2e4ca8b2c58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2635"/>
            <a:ext cx="6934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e4ca8b2c58_3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2122635"/>
            <a:ext cx="4800599" cy="431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2e4ca8b2c58_3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60835"/>
            <a:ext cx="639127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6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6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6"/>
          <p:cNvSpPr txBox="1"/>
          <p:nvPr/>
        </p:nvSpPr>
        <p:spPr>
          <a:xfrm>
            <a:off x="466822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⑤ 데이터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Google Shape;659;p26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0" name="Google Shape;660;p26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1" name="Google Shape;661;p26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6"/>
          <p:cNvSpPr txBox="1"/>
          <p:nvPr/>
        </p:nvSpPr>
        <p:spPr>
          <a:xfrm>
            <a:off x="915275" y="2030500"/>
            <a:ext cx="38157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군집 분석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계층적 군집분석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25" y="1565650"/>
            <a:ext cx="6000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6"/>
          <p:cNvPicPr preferRelativeResize="0"/>
          <p:nvPr/>
        </p:nvPicPr>
        <p:blipFill rotWithShape="1">
          <a:blip r:embed="rId4">
            <a:alphaModFix/>
          </a:blip>
          <a:srcRect b="36406" l="0" r="0" t="33602"/>
          <a:stretch/>
        </p:blipFill>
        <p:spPr>
          <a:xfrm>
            <a:off x="4447375" y="2381250"/>
            <a:ext cx="2292100" cy="20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150" y="4438063"/>
            <a:ext cx="69342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1800" y="1357011"/>
            <a:ext cx="6073975" cy="594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e4ca8b2c58_4_1"/>
          <p:cNvSpPr txBox="1"/>
          <p:nvPr/>
        </p:nvSpPr>
        <p:spPr>
          <a:xfrm>
            <a:off x="1174750" y="729825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2e4ca8b2c58_4_1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" name="Google Shape;673;g2e4ca8b2c58_4_1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4" name="Google Shape;674;g2e4ca8b2c58_4_1"/>
          <p:cNvSpPr txBox="1"/>
          <p:nvPr/>
        </p:nvSpPr>
        <p:spPr>
          <a:xfrm>
            <a:off x="511216" y="729825"/>
            <a:ext cx="6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g2e4ca8b2c58_4_1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6" name="Google Shape;676;g2e4ca8b2c58_4_1"/>
          <p:cNvSpPr txBox="1"/>
          <p:nvPr>
            <p:ph idx="4294967295" type="body"/>
          </p:nvPr>
        </p:nvSpPr>
        <p:spPr>
          <a:xfrm>
            <a:off x="4590600" y="1900075"/>
            <a:ext cx="30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42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토픽 수 선정 기준</a:t>
            </a:r>
            <a:endParaRPr sz="242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2e4ca8b2c58_4_1"/>
          <p:cNvSpPr/>
          <p:nvPr/>
        </p:nvSpPr>
        <p:spPr>
          <a:xfrm>
            <a:off x="8241040" y="2657198"/>
            <a:ext cx="2421000" cy="2303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>
                <a:solidFill>
                  <a:schemeClr val="accent1"/>
                </a:solidFill>
              </a:rPr>
              <a:t>시각화 그래프</a:t>
            </a:r>
            <a:endParaRPr i="0" sz="1800" u="none" cap="none" strike="noStrike">
              <a:solidFill>
                <a:schemeClr val="accent1"/>
              </a:solidFill>
            </a:endParaRPr>
          </a:p>
        </p:txBody>
      </p:sp>
      <p:sp>
        <p:nvSpPr>
          <p:cNvPr id="678" name="Google Shape;678;g2e4ca8b2c58_4_1"/>
          <p:cNvSpPr/>
          <p:nvPr/>
        </p:nvSpPr>
        <p:spPr>
          <a:xfrm>
            <a:off x="4885490" y="2657198"/>
            <a:ext cx="2421000" cy="2303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>
                <a:solidFill>
                  <a:schemeClr val="accent1"/>
                </a:solidFill>
              </a:rPr>
              <a:t>perplexity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>
                <a:solidFill>
                  <a:schemeClr val="accent1"/>
                </a:solidFill>
              </a:rPr>
              <a:t>(복잡도)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679" name="Google Shape;679;g2e4ca8b2c58_4_1"/>
          <p:cNvSpPr/>
          <p:nvPr/>
        </p:nvSpPr>
        <p:spPr>
          <a:xfrm>
            <a:off x="1529940" y="2657198"/>
            <a:ext cx="2421000" cy="2303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rgbClr val="F781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>
                <a:solidFill>
                  <a:schemeClr val="accent1"/>
                </a:solidFill>
              </a:rPr>
              <a:t>coherence_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>
                <a:solidFill>
                  <a:schemeClr val="accent1"/>
                </a:solidFill>
              </a:rPr>
              <a:t>score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>
                <a:solidFill>
                  <a:schemeClr val="accent1"/>
                </a:solidFill>
              </a:rPr>
              <a:t>(응집도)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680" name="Google Shape;680;g2e4ca8b2c58_4_1"/>
          <p:cNvSpPr txBox="1"/>
          <p:nvPr/>
        </p:nvSpPr>
        <p:spPr>
          <a:xfrm>
            <a:off x="250284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BFBFBF"/>
                </a:solidFill>
              </a:rPr>
              <a:t>①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LDA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토픽 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9550" y="1518724"/>
            <a:ext cx="5232323" cy="47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"/>
          <p:cNvSpPr txBox="1"/>
          <p:nvPr/>
        </p:nvSpPr>
        <p:spPr>
          <a:xfrm>
            <a:off x="115907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3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" name="Google Shape;196;p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3"/>
          <p:cNvSpPr txBox="1"/>
          <p:nvPr/>
        </p:nvSpPr>
        <p:spPr>
          <a:xfrm>
            <a:off x="7035950" y="3410925"/>
            <a:ext cx="436530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코로나19 이후 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6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19% 증가</a:t>
            </a:r>
            <a:endParaRPr b="1" i="0" sz="26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"/>
          <p:cNvSpPr txBox="1"/>
          <p:nvPr/>
        </p:nvSpPr>
        <p:spPr>
          <a:xfrm>
            <a:off x="3486071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① 프로젝트 기획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7409125" y="2597650"/>
            <a:ext cx="966600" cy="2137200"/>
          </a:xfrm>
          <a:prstGeom prst="upArrow">
            <a:avLst>
              <a:gd fmla="val 24477" name="adj1"/>
              <a:gd fmla="val 58032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8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8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28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8" name="Google Shape;688;p28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p28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0" name="Google Shape;690;p28"/>
          <p:cNvSpPr txBox="1"/>
          <p:nvPr>
            <p:ph idx="4294967295" type="body"/>
          </p:nvPr>
        </p:nvSpPr>
        <p:spPr>
          <a:xfrm>
            <a:off x="838200" y="1383863"/>
            <a:ext cx="105156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3294"/>
              <a:buNone/>
            </a:pPr>
            <a:r>
              <a:rPr lang="ko-KR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coherence_score(응집도)</a:t>
            </a:r>
            <a:endParaRPr sz="2000">
              <a:highlight>
                <a:schemeClr val="lt1"/>
              </a:highlight>
            </a:endParaRPr>
          </a:p>
          <a:p>
            <a:pPr indent="-342900" lvl="0" marL="45720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-KR" sz="18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높을수록 주제별 단어가 잘 뽑</a:t>
            </a:r>
            <a:r>
              <a:rPr lang="ko-KR" sz="1800">
                <a:highlight>
                  <a:schemeClr val="lt1"/>
                </a:highlight>
              </a:rPr>
              <a:t>혔음을 의미함.</a:t>
            </a:r>
            <a:endParaRPr sz="18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1" name="Google Shape;691;p28"/>
          <p:cNvGrpSpPr/>
          <p:nvPr/>
        </p:nvGrpSpPr>
        <p:grpSpPr>
          <a:xfrm>
            <a:off x="3274695" y="2279307"/>
            <a:ext cx="5642627" cy="3617393"/>
            <a:chOff x="1121350" y="2136347"/>
            <a:chExt cx="4697101" cy="3011232"/>
          </a:xfrm>
        </p:grpSpPr>
        <p:pic>
          <p:nvPicPr>
            <p:cNvPr id="692" name="Google Shape;69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1350" y="2137900"/>
              <a:ext cx="4697101" cy="3009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3" name="Google Shape;693;p28"/>
            <p:cNvSpPr/>
            <p:nvPr/>
          </p:nvSpPr>
          <p:spPr>
            <a:xfrm>
              <a:off x="2058881" y="2136347"/>
              <a:ext cx="603900" cy="594900"/>
            </a:xfrm>
            <a:prstGeom prst="ellipse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p28"/>
          <p:cNvSpPr txBox="1"/>
          <p:nvPr/>
        </p:nvSpPr>
        <p:spPr>
          <a:xfrm>
            <a:off x="250284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BFBFBF"/>
                </a:solidFill>
              </a:rPr>
              <a:t>①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LDA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토픽 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9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1" name="Google Shape;701;p29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p29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3" name="Google Shape;703;p29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4" name="Google Shape;704;p29"/>
          <p:cNvSpPr txBox="1"/>
          <p:nvPr>
            <p:ph idx="4294967295" type="body"/>
          </p:nvPr>
        </p:nvSpPr>
        <p:spPr>
          <a:xfrm>
            <a:off x="838200" y="1417115"/>
            <a:ext cx="105156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3294"/>
              <a:buNone/>
            </a:pPr>
            <a:r>
              <a:rPr lang="ko-KR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perplexity(복잡도)</a:t>
            </a:r>
            <a:endParaRPr sz="2000">
              <a:highlight>
                <a:schemeClr val="lt1"/>
              </a:highlight>
            </a:endParaRPr>
          </a:p>
          <a:p>
            <a:pPr indent="-342900" lvl="0" marL="45720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ko-KR" sz="18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낮을수록 주제별 복잡도가 낮</a:t>
            </a:r>
            <a:r>
              <a:rPr lang="ko-KR" sz="1800">
                <a:highlight>
                  <a:schemeClr val="lt1"/>
                </a:highlight>
              </a:rPr>
              <a:t>음을 의미함.</a:t>
            </a:r>
            <a:endParaRPr sz="18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p29"/>
          <p:cNvPicPr preferRelativeResize="0"/>
          <p:nvPr/>
        </p:nvPicPr>
        <p:blipFill rotWithShape="1">
          <a:blip r:embed="rId3">
            <a:alphaModFix/>
          </a:blip>
          <a:srcRect b="5770" l="0" r="0" t="30327"/>
          <a:stretch/>
        </p:blipFill>
        <p:spPr>
          <a:xfrm>
            <a:off x="2862737" y="2783300"/>
            <a:ext cx="6466525" cy="1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29"/>
          <p:cNvSpPr txBox="1"/>
          <p:nvPr/>
        </p:nvSpPr>
        <p:spPr>
          <a:xfrm>
            <a:off x="250284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BFBFBF"/>
                </a:solidFill>
              </a:rPr>
              <a:t>①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LDA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토픽 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0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0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3" name="Google Shape;713;p30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p30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5" name="Google Shape;715;p30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6" name="Google Shape;716;p30"/>
          <p:cNvSpPr txBox="1"/>
          <p:nvPr>
            <p:ph idx="4294967295" type="body"/>
          </p:nvPr>
        </p:nvSpPr>
        <p:spPr>
          <a:xfrm>
            <a:off x="838200" y="1383700"/>
            <a:ext cx="105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3294"/>
              <a:buNone/>
            </a:pPr>
            <a:r>
              <a:rPr lang="ko-KR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시각화 </a:t>
            </a:r>
            <a:r>
              <a:rPr lang="ko-KR" sz="2000">
                <a:highlight>
                  <a:schemeClr val="lt1"/>
                </a:highlight>
              </a:rPr>
              <a:t>그래프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51" y="1845399"/>
            <a:ext cx="7452899" cy="47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0"/>
          <p:cNvSpPr txBox="1"/>
          <p:nvPr/>
        </p:nvSpPr>
        <p:spPr>
          <a:xfrm>
            <a:off x="250284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BFBFBF"/>
                </a:solidFill>
              </a:rPr>
              <a:t>①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LDA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토픽 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2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2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32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6" name="Google Shape;726;p32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7" name="Google Shape;727;p32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28" name="Google Shape;728;p32"/>
          <p:cNvPicPr preferRelativeResize="0"/>
          <p:nvPr/>
        </p:nvPicPr>
        <p:blipFill rotWithShape="1">
          <a:blip r:embed="rId3">
            <a:alphaModFix/>
          </a:blip>
          <a:srcRect b="50975" l="0" r="0" t="0"/>
          <a:stretch/>
        </p:blipFill>
        <p:spPr>
          <a:xfrm>
            <a:off x="1437941" y="2288650"/>
            <a:ext cx="9316124" cy="2881221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2"/>
          <p:cNvSpPr txBox="1"/>
          <p:nvPr/>
        </p:nvSpPr>
        <p:spPr>
          <a:xfrm>
            <a:off x="250284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BFBFBF"/>
                </a:solidFill>
              </a:rPr>
              <a:t>①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LDA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토픽 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7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Google Shape;736;p27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7" name="Google Shape;737;p27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8" name="Google Shape;738;p27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p27"/>
          <p:cNvSpPr txBox="1"/>
          <p:nvPr/>
        </p:nvSpPr>
        <p:spPr>
          <a:xfrm>
            <a:off x="250284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BFBFBF"/>
                </a:solidFill>
              </a:rPr>
              <a:t>②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콘텐츠 기반 추천</a:t>
            </a:r>
            <a:r>
              <a:rPr lang="ko-KR">
                <a:solidFill>
                  <a:srgbClr val="BFBFBF"/>
                </a:solidFill>
              </a:rPr>
              <a:t> 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75" y="1563475"/>
            <a:ext cx="6421750" cy="40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7"/>
          <p:cNvSpPr txBox="1"/>
          <p:nvPr/>
        </p:nvSpPr>
        <p:spPr>
          <a:xfrm>
            <a:off x="7060100" y="1878275"/>
            <a:ext cx="5423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스트림릿에 적용된 유사도 함수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742" name="Google Shape;742;p27"/>
          <p:cNvSpPr txBox="1"/>
          <p:nvPr/>
        </p:nvSpPr>
        <p:spPr>
          <a:xfrm>
            <a:off x="4881200" y="275875"/>
            <a:ext cx="5423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글씨는 그냥 설명용입니다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743" name="Google Shape;7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74" y="5789574"/>
            <a:ext cx="5964500" cy="10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"/>
          <p:cNvSpPr txBox="1"/>
          <p:nvPr/>
        </p:nvSpPr>
        <p:spPr>
          <a:xfrm>
            <a:off x="6768600" y="5966000"/>
            <a:ext cx="5423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하나의 장소 기반으로 </a:t>
            </a:r>
            <a:br>
              <a:rPr lang="ko-KR" sz="2800">
                <a:solidFill>
                  <a:schemeClr val="dk1"/>
                </a:solidFill>
              </a:rPr>
            </a:br>
            <a:r>
              <a:rPr lang="ko-KR" sz="2800">
                <a:solidFill>
                  <a:schemeClr val="dk1"/>
                </a:solidFill>
              </a:rPr>
              <a:t>유사한 장소 추천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e4e645beea_1_8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e4e645beea_1_8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g2e4e645beea_1_8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2" name="Google Shape;752;g2e4e645beea_1_8"/>
          <p:cNvSpPr txBox="1"/>
          <p:nvPr/>
        </p:nvSpPr>
        <p:spPr>
          <a:xfrm>
            <a:off x="511216" y="729825"/>
            <a:ext cx="6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g2e4e645beea_1_8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4" name="Google Shape;754;g2e4e645beea_1_8"/>
          <p:cNvSpPr txBox="1"/>
          <p:nvPr/>
        </p:nvSpPr>
        <p:spPr>
          <a:xfrm>
            <a:off x="250284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BFBFBF"/>
                </a:solidFill>
              </a:rPr>
              <a:t>②</a:t>
            </a: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BFBFBF"/>
                </a:solidFill>
              </a:rPr>
              <a:t>콘텐츠 기반 추천 모델링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g2e4e645bee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50" y="1428475"/>
            <a:ext cx="4683525" cy="14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e4e645beea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750" y="4307400"/>
            <a:ext cx="5694250" cy="23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2e4e645beea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150" y="3143250"/>
            <a:ext cx="4876875" cy="35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2e4e645beea_1_8"/>
          <p:cNvSpPr/>
          <p:nvPr/>
        </p:nvSpPr>
        <p:spPr>
          <a:xfrm>
            <a:off x="1894975" y="4307400"/>
            <a:ext cx="966600" cy="329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2e4e645beea_1_8"/>
          <p:cNvSpPr/>
          <p:nvPr/>
        </p:nvSpPr>
        <p:spPr>
          <a:xfrm>
            <a:off x="10856625" y="6254100"/>
            <a:ext cx="966600" cy="4026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g2e4e645beea_1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7300" y="1439763"/>
            <a:ext cx="35052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3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프로그램 프로세스 및 시현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3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7" name="Google Shape;767;p3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8" name="Google Shape;768;p33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p33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70" name="Google Shape;770;p3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8749" y="1623925"/>
            <a:ext cx="8854500" cy="46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3"/>
          <p:cNvSpPr txBox="1"/>
          <p:nvPr/>
        </p:nvSpPr>
        <p:spPr>
          <a:xfrm>
            <a:off x="6297836" y="852950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① 프로세스 </a:t>
            </a:r>
            <a:r>
              <a:rPr lang="ko-KR">
                <a:solidFill>
                  <a:srgbClr val="BFBFBF"/>
                </a:solidFill>
              </a:rPr>
              <a:t>→ 앞으로 감.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4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프로그램 프로세스 및 시현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4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p3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9" name="Google Shape;779;p34"/>
          <p:cNvSpPr txBox="1"/>
          <p:nvPr/>
        </p:nvSpPr>
        <p:spPr>
          <a:xfrm>
            <a:off x="511216" y="729825"/>
            <a:ext cx="5224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0" name="Google Shape;780;p3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1" name="Google Shape;781;p34"/>
          <p:cNvSpPr txBox="1"/>
          <p:nvPr/>
        </p:nvSpPr>
        <p:spPr>
          <a:xfrm>
            <a:off x="4484825" y="3059683"/>
            <a:ext cx="14976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스트림릿 시현.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4"/>
          <p:cNvSpPr txBox="1"/>
          <p:nvPr/>
        </p:nvSpPr>
        <p:spPr>
          <a:xfrm>
            <a:off x="527549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② 시현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5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5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9" name="Google Shape;789;p35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0" name="Google Shape;790;p35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35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2" name="Google Shape;792;p35"/>
          <p:cNvSpPr txBox="1"/>
          <p:nvPr>
            <p:ph idx="4294967295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진행시 셀프 디스(아쉬운 점을 우리는 다 알아 근데 우린 시간도 없고, 배운 것도 없다)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14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아쉬운점</a:t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5"/>
          <p:cNvSpPr txBox="1"/>
          <p:nvPr/>
        </p:nvSpPr>
        <p:spPr>
          <a:xfrm>
            <a:off x="2093066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① 느낀점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6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0" name="Google Shape;800;p36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1" name="Google Shape;801;p36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2" name="Google Shape;802;p36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3" name="Google Shape;803;p36"/>
          <p:cNvSpPr txBox="1"/>
          <p:nvPr/>
        </p:nvSpPr>
        <p:spPr>
          <a:xfrm>
            <a:off x="2083127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② 추후 과제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6"/>
          <p:cNvSpPr/>
          <p:nvPr/>
        </p:nvSpPr>
        <p:spPr>
          <a:xfrm>
            <a:off x="2083125" y="1972000"/>
            <a:ext cx="2313600" cy="1123500"/>
          </a:xfrm>
          <a:prstGeom prst="roundRect">
            <a:avLst>
              <a:gd fmla="val 2462" name="adj"/>
            </a:avLst>
          </a:prstGeom>
          <a:solidFill>
            <a:schemeClr val="accent3"/>
          </a:solidFill>
          <a:ln cap="flat" cmpd="sng" w="1270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accent1"/>
                </a:solidFill>
              </a:rPr>
              <a:t>한계</a:t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6"/>
          <p:cNvSpPr/>
          <p:nvPr/>
        </p:nvSpPr>
        <p:spPr>
          <a:xfrm>
            <a:off x="2083125" y="3364400"/>
            <a:ext cx="2313600" cy="1123500"/>
          </a:xfrm>
          <a:prstGeom prst="roundRect">
            <a:avLst>
              <a:gd fmla="val 2462" name="adj"/>
            </a:avLst>
          </a:prstGeom>
          <a:solidFill>
            <a:schemeClr val="accent3"/>
          </a:solidFill>
          <a:ln cap="flat" cmpd="sng" w="1270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accent1"/>
                </a:solidFill>
              </a:rPr>
              <a:t>보완</a:t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6"/>
          <p:cNvSpPr/>
          <p:nvPr/>
        </p:nvSpPr>
        <p:spPr>
          <a:xfrm>
            <a:off x="2083125" y="4756800"/>
            <a:ext cx="2313600" cy="1123500"/>
          </a:xfrm>
          <a:prstGeom prst="roundRect">
            <a:avLst>
              <a:gd fmla="val 2462" name="adj"/>
            </a:avLst>
          </a:prstGeom>
          <a:solidFill>
            <a:schemeClr val="accent3"/>
          </a:solidFill>
          <a:ln cap="flat" cmpd="sng" w="1270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accent1"/>
                </a:solidFill>
              </a:rPr>
              <a:t>소감</a:t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6"/>
          <p:cNvSpPr txBox="1"/>
          <p:nvPr/>
        </p:nvSpPr>
        <p:spPr>
          <a:xfrm>
            <a:off x="3722725" y="436975"/>
            <a:ext cx="27909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808" name="Google Shape;808;p36"/>
          <p:cNvSpPr txBox="1"/>
          <p:nvPr/>
        </p:nvSpPr>
        <p:spPr>
          <a:xfrm>
            <a:off x="3927825" y="527225"/>
            <a:ext cx="59310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809" name="Google Shape;809;p36"/>
          <p:cNvSpPr txBox="1"/>
          <p:nvPr/>
        </p:nvSpPr>
        <p:spPr>
          <a:xfrm>
            <a:off x="4531275" y="4964550"/>
            <a:ext cx="593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ko-KR" sz="1700">
                <a:solidFill>
                  <a:schemeClr val="dk1"/>
                </a:solidFill>
              </a:rPr>
              <a:t>아쉬운 점 : 데이터셋의 부족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ko-KR" sz="1700">
                <a:solidFill>
                  <a:schemeClr val="dk1"/>
                </a:solidFill>
              </a:rPr>
              <a:t>뿌듯한 점 : 각자의 데이터 분석 능력과 협업 능력 향상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10" name="Google Shape;810;p36"/>
          <p:cNvSpPr txBox="1"/>
          <p:nvPr/>
        </p:nvSpPr>
        <p:spPr>
          <a:xfrm>
            <a:off x="4531275" y="3441350"/>
            <a:ext cx="4724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ko-KR" sz="1700">
                <a:solidFill>
                  <a:schemeClr val="dk1"/>
                </a:solidFill>
              </a:rPr>
              <a:t>데이터셋 추가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ko-KR" sz="1700">
                <a:solidFill>
                  <a:schemeClr val="dk1"/>
                </a:solidFill>
              </a:rPr>
              <a:t>사용자가 직접 작성한 리뷰 확보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ko-KR" sz="1700">
                <a:solidFill>
                  <a:schemeClr val="dk1"/>
                </a:solidFill>
              </a:rPr>
              <a:t>자연어 처리에 대한 추가적인 학습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11" name="Google Shape;811;p36"/>
          <p:cNvSpPr txBox="1"/>
          <p:nvPr/>
        </p:nvSpPr>
        <p:spPr>
          <a:xfrm>
            <a:off x="4531275" y="1918000"/>
            <a:ext cx="4724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ko-KR" sz="1700">
                <a:solidFill>
                  <a:schemeClr val="dk1"/>
                </a:solidFill>
              </a:rPr>
              <a:t>데이터 </a:t>
            </a:r>
            <a:r>
              <a:rPr b="1" lang="ko-KR" sz="1700">
                <a:solidFill>
                  <a:schemeClr val="dk1"/>
                </a:solidFill>
              </a:rPr>
              <a:t>수집</a:t>
            </a:r>
            <a:r>
              <a:rPr lang="ko-KR" sz="1700">
                <a:solidFill>
                  <a:schemeClr val="dk1"/>
                </a:solidFill>
              </a:rPr>
              <a:t>에 대한 인사이트 부족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ko-KR" sz="1700">
                <a:solidFill>
                  <a:schemeClr val="dk1"/>
                </a:solidFill>
              </a:rPr>
              <a:t>데이터셋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ko-KR" sz="1700">
                <a:solidFill>
                  <a:schemeClr val="dk1"/>
                </a:solidFill>
              </a:rPr>
              <a:t>리뷰의 다양성 부족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ko-KR" sz="1700">
                <a:solidFill>
                  <a:schemeClr val="dk1"/>
                </a:solidFill>
              </a:rPr>
              <a:t>웹 구현에 있어서의 Streamlit의 한계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 txBox="1"/>
          <p:nvPr/>
        </p:nvSpPr>
        <p:spPr>
          <a:xfrm>
            <a:off x="115907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4"/>
          <p:cNvCxnSpPr/>
          <p:nvPr/>
        </p:nvCxnSpPr>
        <p:spPr>
          <a:xfrm>
            <a:off x="9737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" name="Google Shape;208;p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4"/>
          <p:cNvSpPr txBox="1"/>
          <p:nvPr/>
        </p:nvSpPr>
        <p:spPr>
          <a:xfrm>
            <a:off x="1342800" y="1592231"/>
            <a:ext cx="9506400" cy="464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여행지 정보 수집 방법의 </a:t>
            </a:r>
            <a:r>
              <a:rPr b="1" i="0" lang="ko-KR" sz="22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다양성</a:t>
            </a: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으로 인한 관광객들의 </a:t>
            </a:r>
            <a:r>
              <a:rPr b="1" i="0" lang="ko-KR" sz="2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불편함</a:t>
            </a:r>
            <a:r>
              <a:rPr b="0" i="0" lang="ko-KR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존재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3486066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① 프로젝트 기획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2709875" y="2500675"/>
            <a:ext cx="1737900" cy="119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블로그/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커뮤니티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5227050" y="4323225"/>
            <a:ext cx="1737900" cy="119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광고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7744225" y="4323225"/>
            <a:ext cx="1737900" cy="119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공공기관 홈페이지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5227050" y="2500675"/>
            <a:ext cx="1737900" cy="119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기사/방송 프로그램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7744225" y="2500675"/>
            <a:ext cx="1737900" cy="119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유튜브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2709875" y="4323225"/>
            <a:ext cx="1737900" cy="1190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유튜브 외 SNS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7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부록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7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37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9" name="Google Shape;819;p37"/>
          <p:cNvSpPr txBox="1"/>
          <p:nvPr/>
        </p:nvSpPr>
        <p:spPr>
          <a:xfrm>
            <a:off x="541033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37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1" name="Google Shape;821;p37"/>
          <p:cNvSpPr txBox="1"/>
          <p:nvPr>
            <p:ph idx="4294967295" type="body"/>
          </p:nvPr>
        </p:nvSpPr>
        <p:spPr>
          <a:xfrm>
            <a:off x="838200" y="1825625"/>
            <a:ext cx="10515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000000"/>
                </a:solidFill>
              </a:rPr>
              <a:t>음식 카테고리 LDA 토픽으로 음식점 추천</a:t>
            </a:r>
            <a:endParaRPr sz="14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Type별 LDA 토픽으로 관광지 추천</a:t>
            </a:r>
            <a:br>
              <a:rPr b="0" lang="ko-KR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2" name="Google Shape;822;p37"/>
          <p:cNvGraphicFramePr/>
          <p:nvPr/>
        </p:nvGraphicFramePr>
        <p:xfrm>
          <a:off x="672088" y="450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{628ECCCE-9B12-40C9-8A07-D68100442D93}</a:tableStyleId>
              </a:tblPr>
              <a:tblGrid>
                <a:gridCol w="902475"/>
                <a:gridCol w="3004150"/>
                <a:gridCol w="696000"/>
                <a:gridCol w="902475"/>
                <a:gridCol w="3239925"/>
                <a:gridCol w="2102800"/>
              </a:tblGrid>
              <a:tr h="27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관광_Nature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토픽 번호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주요 단어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토픽 번호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토큰 분포 비율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토픽 특화 단어(15개) (λ = 0.2)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토픽 레이블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781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0.183*"산책로" + 0.174*"관리" + 0.145*"방문객" +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0.111*"곳" + 0.099*"피크닉" + 0.092*"먹거리" +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0.087*"규모" + 0.017*"트렌디" + 0.010*"그늘" +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0.010*"타임"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26.20%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뷰,볼거리,주차,화장실,아이,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프로그램,독특,코스,식물,벌레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개수대,온수,취사,거리,설명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가족을 위한 자연 속 캠핑장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81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0.198*"편의" + 0.176*"경관" + 0.142*"반려동물" +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0.125*"자연" + 0.108*"가격" + 0.083*"다양" +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0.083*"체험" + 0.012*"걱정" + 0.012*"사이트" +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0.009*"전기"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25.90%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산책로,관리,방문객,곳,피크닉,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먹거리,규모,트렌디,그늘,타임</a:t>
                      </a:r>
                      <a:r>
                        <a:rPr lang="ko-KR" sz="1000" u="none" cap="none" strike="noStrike"/>
                        <a:t>,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바비큐,매너,사용,가치,전시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트렌디한 피크닉과 바비큐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23" name="Google Shape;823;p37"/>
          <p:cNvPicPr preferRelativeResize="0"/>
          <p:nvPr/>
        </p:nvPicPr>
        <p:blipFill rotWithShape="1">
          <a:blip r:embed="rId3">
            <a:alphaModFix/>
          </a:blip>
          <a:srcRect b="0" l="0" r="0" t="54553"/>
          <a:stretch/>
        </p:blipFill>
        <p:spPr>
          <a:xfrm>
            <a:off x="2364675" y="2359225"/>
            <a:ext cx="7462675" cy="21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4238" y="1845400"/>
            <a:ext cx="7583524" cy="475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31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1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1" name="Google Shape;831;p31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2" name="Google Shape;832;p31"/>
          <p:cNvSpPr txBox="1"/>
          <p:nvPr/>
        </p:nvSpPr>
        <p:spPr>
          <a:xfrm>
            <a:off x="511216" y="729825"/>
            <a:ext cx="53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3" name="Google Shape;833;p31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4" name="Google Shape;834;p31"/>
          <p:cNvSpPr txBox="1"/>
          <p:nvPr>
            <p:ph idx="4294967295" type="body"/>
          </p:nvPr>
        </p:nvSpPr>
        <p:spPr>
          <a:xfrm>
            <a:off x="838200" y="1383700"/>
            <a:ext cx="105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3294"/>
              <a:buNone/>
            </a:pPr>
            <a:r>
              <a:rPr lang="ko-KR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Food 시각화</a:t>
            </a:r>
            <a:r>
              <a:rPr lang="ko-KR" sz="2000">
                <a:highlight>
                  <a:schemeClr val="lt1"/>
                </a:highlight>
              </a:rPr>
              <a:t> 그래프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8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참고자료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8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1" name="Google Shape;841;p38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2" name="Google Shape;842;p38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3" name="Google Shape;843;p38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4" name="Google Shape;844;p38"/>
          <p:cNvSpPr txBox="1"/>
          <p:nvPr>
            <p:ph idx="4294967295" type="body"/>
          </p:nvPr>
        </p:nvSpPr>
        <p:spPr>
          <a:xfrm>
            <a:off x="838200" y="1385250"/>
            <a:ext cx="10515600" cy="49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조은정, 2010.12, 인터넷 관광정보 분류체계 연구, 세종대학교 대학원 박사학위논문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서울관광재단, 2022, 서울시민 관광실태조사 보고서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한국표준산업분류, 2024, 통계청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엄해정, 진현정, 온라인 리뷰가 음식점 순위에 미치는 영향에 대한 분석, 호텔경영학연구, Korean Journal of Hospitality and Tourism Vol.33, No.1, 57-77, 2024.02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김범진, 권태길, 고호석, 관광지 유형에 따른 관광지 속성 및 제약요인이 관광지 선택에 미치는 영향, 지식산업연구, 제37권 제4호, 237-257, 2014.11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박지원, 2022.02, 관광지 만족도를 평가하는 관광지 선택속성에 관한 연구 : 텍스트 마이닝과 퍼지셋 질적비교분석의 활용, 세종대학교 대학원 박사학위논문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전효진, 관광지 음식점의 메뉴선택요인에 대한 만족이 행동의도에 미치는 영향 - 전주 한옥마을을 중심으로 -, 관광연구, 대한관광경영학회, 제26권, 제6호, 327-345, 2012.02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고영대, 박찬희, 추천 관광지 데이터 생성 장치 및 방법, 등록특허 10-2519393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김원주, 2019, 음식점 선택요인 및 만족도에 관한 연구, 한국방송통신대학교 경영대학원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한국관광공사, 2022, 빅데이터 기반 전국 기초지자체별 관광유형 분석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/>
          <p:nvPr/>
        </p:nvSpPr>
        <p:spPr>
          <a:xfrm>
            <a:off x="114892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3483633" y="850253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② 프로젝트 기획 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5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5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p5"/>
          <p:cNvSpPr txBox="1"/>
          <p:nvPr/>
        </p:nvSpPr>
        <p:spPr>
          <a:xfrm>
            <a:off x="3200200" y="1744950"/>
            <a:ext cx="6216900" cy="1141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b="0" i="0" lang="ko-KR" sz="22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여행을 준</a:t>
            </a: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</a:t>
            </a:r>
            <a:r>
              <a:rPr b="0" i="0" lang="ko-KR" sz="22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하는 사용자의 </a:t>
            </a:r>
            <a:r>
              <a:rPr b="0" i="0" lang="ko-KR" sz="22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불편함 해소</a:t>
            </a:r>
            <a:r>
              <a:rPr b="0" i="0" lang="ko-KR" sz="22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를 위한 </a:t>
            </a:r>
            <a:br>
              <a:rPr b="0" i="0" lang="ko-KR" sz="22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2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여행자 맞춤형 추천 시스템 </a:t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852250" y="3377353"/>
            <a:ext cx="3149700" cy="2152200"/>
          </a:xfrm>
          <a:prstGeom prst="roundRect">
            <a:avLst>
              <a:gd fmla="val 2462" name="adj"/>
            </a:avLst>
          </a:prstGeom>
          <a:solidFill>
            <a:srgbClr val="FFFFFF"/>
          </a:solidFill>
          <a:ln cap="flat" cmpd="sng" w="1270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3692352" y="3782258"/>
            <a:ext cx="122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여행지 정보</a:t>
            </a:r>
            <a:br>
              <a:rPr b="0" i="0" lang="ko-KR" sz="12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수집 경로</a:t>
            </a:r>
            <a:endParaRPr b="0" i="0" sz="12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2080009" y="4506185"/>
            <a:ext cx="2751900" cy="812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000"/>
              <a:buFont typeface="Arial"/>
              <a:buNone/>
            </a:pPr>
            <a:r>
              <a:rPr b="0" i="0" lang="ko-KR" sz="12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가족/ 지인  및 불특정 다수를 대상으로 블로그/SNS/유튜브 등을 통해 여행 경험 공유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2051022" y="3628350"/>
            <a:ext cx="1783800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b="0" i="0" lang="ko-KR" sz="4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56.8%</a:t>
            </a:r>
            <a:endParaRPr b="0" i="0" sz="40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5"/>
          <p:cNvCxnSpPr>
            <a:stCxn id="229" idx="3"/>
          </p:cNvCxnSpPr>
          <p:nvPr/>
        </p:nvCxnSpPr>
        <p:spPr>
          <a:xfrm>
            <a:off x="5001950" y="4453453"/>
            <a:ext cx="2188200" cy="0"/>
          </a:xfrm>
          <a:prstGeom prst="straightConnector1">
            <a:avLst/>
          </a:prstGeom>
          <a:noFill/>
          <a:ln cap="flat" cmpd="sng" w="9525">
            <a:solidFill>
              <a:srgbClr val="F7818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34" name="Google Shape;234;p5"/>
          <p:cNvSpPr/>
          <p:nvPr/>
        </p:nvSpPr>
        <p:spPr>
          <a:xfrm>
            <a:off x="7190058" y="3377353"/>
            <a:ext cx="3149700" cy="2152200"/>
          </a:xfrm>
          <a:prstGeom prst="roundRect">
            <a:avLst>
              <a:gd fmla="val 2462" name="adj"/>
            </a:avLst>
          </a:prstGeom>
          <a:solidFill>
            <a:srgbClr val="F781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7500976" y="4176400"/>
            <a:ext cx="258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네이버 리뷰 분석을 통한</a:t>
            </a:r>
            <a:b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사용자 직접적인 경험 제공 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6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3" name="Google Shape;243;p6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" name="Google Shape;244;p6"/>
          <p:cNvSpPr txBox="1"/>
          <p:nvPr/>
        </p:nvSpPr>
        <p:spPr>
          <a:xfrm>
            <a:off x="1472881" y="3578160"/>
            <a:ext cx="5296200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2269472" y="2404516"/>
            <a:ext cx="2557334" cy="2113400"/>
            <a:chOff x="2763946" y="2450394"/>
            <a:chExt cx="2649538" cy="2195513"/>
          </a:xfrm>
        </p:grpSpPr>
        <p:sp>
          <p:nvSpPr>
            <p:cNvPr id="246" name="Google Shape;246;p6"/>
            <p:cNvSpPr/>
            <p:nvPr/>
          </p:nvSpPr>
          <p:spPr>
            <a:xfrm>
              <a:off x="2763946" y="2450394"/>
              <a:ext cx="2649538" cy="2195513"/>
            </a:xfrm>
            <a:custGeom>
              <a:rect b="b" l="l" r="r" t="t"/>
              <a:pathLst>
                <a:path extrusionOk="0" h="1383" w="1669">
                  <a:moveTo>
                    <a:pt x="834" y="0"/>
                  </a:moveTo>
                  <a:lnTo>
                    <a:pt x="1669" y="1250"/>
                  </a:lnTo>
                  <a:lnTo>
                    <a:pt x="1403" y="1383"/>
                  </a:lnTo>
                  <a:lnTo>
                    <a:pt x="266" y="1383"/>
                  </a:lnTo>
                  <a:lnTo>
                    <a:pt x="0" y="125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12828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509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2763946" y="2450394"/>
              <a:ext cx="2649538" cy="1984375"/>
            </a:xfrm>
            <a:custGeom>
              <a:rect b="b" l="l" r="r" t="t"/>
              <a:pathLst>
                <a:path extrusionOk="0" h="1250" w="1669">
                  <a:moveTo>
                    <a:pt x="834" y="0"/>
                  </a:moveTo>
                  <a:lnTo>
                    <a:pt x="1669" y="1250"/>
                  </a:lnTo>
                  <a:lnTo>
                    <a:pt x="0" y="125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78181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509"/>
                </a:srgbClr>
              </a:outerShdw>
            </a:effectLst>
          </p:spPr>
          <p:txBody>
            <a:bodyPr anchorCtr="0" anchor="b" bIns="182875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6"/>
          <p:cNvSpPr/>
          <p:nvPr/>
        </p:nvSpPr>
        <p:spPr>
          <a:xfrm>
            <a:off x="1880413" y="4517993"/>
            <a:ext cx="3335915" cy="594453"/>
          </a:xfrm>
          <a:custGeom>
            <a:rect b="b" l="l" r="r" t="t"/>
            <a:pathLst>
              <a:path extrusionOk="0" h="389" w="2177">
                <a:moveTo>
                  <a:pt x="1088" y="0"/>
                </a:moveTo>
                <a:lnTo>
                  <a:pt x="1995" y="0"/>
                </a:lnTo>
                <a:lnTo>
                  <a:pt x="2177" y="267"/>
                </a:lnTo>
                <a:lnTo>
                  <a:pt x="1935" y="389"/>
                </a:lnTo>
                <a:lnTo>
                  <a:pt x="1088" y="389"/>
                </a:lnTo>
                <a:lnTo>
                  <a:pt x="241" y="389"/>
                </a:lnTo>
                <a:lnTo>
                  <a:pt x="0" y="267"/>
                </a:lnTo>
                <a:lnTo>
                  <a:pt x="181" y="0"/>
                </a:lnTo>
                <a:lnTo>
                  <a:pt x="1088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1880413" y="4517993"/>
            <a:ext cx="3335915" cy="408018"/>
          </a:xfrm>
          <a:custGeom>
            <a:rect b="b" l="l" r="r" t="t"/>
            <a:pathLst>
              <a:path extrusionOk="0" h="267" w="2177">
                <a:moveTo>
                  <a:pt x="1088" y="0"/>
                </a:moveTo>
                <a:lnTo>
                  <a:pt x="1995" y="0"/>
                </a:lnTo>
                <a:lnTo>
                  <a:pt x="2177" y="267"/>
                </a:lnTo>
                <a:lnTo>
                  <a:pt x="1088" y="267"/>
                </a:lnTo>
                <a:lnTo>
                  <a:pt x="0" y="267"/>
                </a:lnTo>
                <a:lnTo>
                  <a:pt x="181" y="0"/>
                </a:lnTo>
                <a:lnTo>
                  <a:pt x="1088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1434500" y="5112444"/>
            <a:ext cx="4226208" cy="704479"/>
          </a:xfrm>
          <a:custGeom>
            <a:rect b="b" l="l" r="r" t="t"/>
            <a:pathLst>
              <a:path extrusionOk="0" h="461" w="2758">
                <a:moveTo>
                  <a:pt x="1379" y="0"/>
                </a:moveTo>
                <a:lnTo>
                  <a:pt x="2553" y="0"/>
                </a:lnTo>
                <a:lnTo>
                  <a:pt x="2758" y="315"/>
                </a:lnTo>
                <a:lnTo>
                  <a:pt x="2468" y="461"/>
                </a:lnTo>
                <a:lnTo>
                  <a:pt x="1379" y="461"/>
                </a:lnTo>
                <a:lnTo>
                  <a:pt x="291" y="461"/>
                </a:lnTo>
                <a:lnTo>
                  <a:pt x="0" y="315"/>
                </a:lnTo>
                <a:lnTo>
                  <a:pt x="206" y="0"/>
                </a:lnTo>
                <a:lnTo>
                  <a:pt x="1379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434500" y="5112444"/>
            <a:ext cx="4226208" cy="481369"/>
          </a:xfrm>
          <a:custGeom>
            <a:rect b="b" l="l" r="r" t="t"/>
            <a:pathLst>
              <a:path extrusionOk="0" h="315" w="2758">
                <a:moveTo>
                  <a:pt x="1379" y="0"/>
                </a:moveTo>
                <a:lnTo>
                  <a:pt x="2553" y="0"/>
                </a:lnTo>
                <a:lnTo>
                  <a:pt x="2758" y="315"/>
                </a:lnTo>
                <a:lnTo>
                  <a:pt x="1379" y="315"/>
                </a:lnTo>
                <a:lnTo>
                  <a:pt x="0" y="315"/>
                </a:lnTo>
                <a:lnTo>
                  <a:pt x="206" y="0"/>
                </a:lnTo>
                <a:lnTo>
                  <a:pt x="1379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6"/>
          <p:cNvCxnSpPr/>
          <p:nvPr/>
        </p:nvCxnSpPr>
        <p:spPr>
          <a:xfrm flipH="1" rot="10800000">
            <a:off x="4193087" y="3350052"/>
            <a:ext cx="2748600" cy="9600"/>
          </a:xfrm>
          <a:prstGeom prst="straightConnector1">
            <a:avLst/>
          </a:prstGeom>
          <a:noFill/>
          <a:ln cap="flat" cmpd="sng" w="9525">
            <a:solidFill>
              <a:srgbClr val="F7818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53" name="Google Shape;253;p6"/>
          <p:cNvCxnSpPr/>
          <p:nvPr/>
        </p:nvCxnSpPr>
        <p:spPr>
          <a:xfrm>
            <a:off x="4573405" y="5388806"/>
            <a:ext cx="2450400" cy="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54" name="Google Shape;254;p6"/>
          <p:cNvSpPr txBox="1"/>
          <p:nvPr/>
        </p:nvSpPr>
        <p:spPr>
          <a:xfrm>
            <a:off x="2787785" y="3359633"/>
            <a:ext cx="151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관광•여가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콘텐츠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2803247" y="4548676"/>
            <a:ext cx="1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교통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2803247" y="5196068"/>
            <a:ext cx="1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음식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7147202" y="2437851"/>
            <a:ext cx="3390900" cy="3517800"/>
          </a:xfrm>
          <a:prstGeom prst="ellipse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"/>
          <p:cNvSpPr/>
          <p:nvPr/>
        </p:nvSpPr>
        <p:spPr>
          <a:xfrm>
            <a:off x="7457347" y="2637651"/>
            <a:ext cx="3268800" cy="3250500"/>
          </a:xfrm>
          <a:prstGeom prst="ellipse">
            <a:avLst/>
          </a:prstGeom>
          <a:solidFill>
            <a:srgbClr val="FFFFFF"/>
          </a:solidFill>
          <a:ln cap="flat" cmpd="sng" w="14605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8425281" y="3625137"/>
            <a:ext cx="1333200" cy="430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781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7894281" y="3404002"/>
            <a:ext cx="2395200" cy="1532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서울 관광 재단에서 배포한 자료에 따르면 목적지 선택 시 관광</a:t>
            </a:r>
            <a:r>
              <a:rPr b="0" i="0" lang="ko-KR" sz="1200" u="none" cap="none" strike="noStrike">
                <a:solidFill>
                  <a:srgbClr val="484848"/>
                </a:solidFill>
                <a:latin typeface="Malgun Gothic"/>
                <a:ea typeface="Malgun Gothic"/>
                <a:cs typeface="Malgun Gothic"/>
                <a:sym typeface="Malgun Gothic"/>
              </a:rPr>
              <a:t>∙</a:t>
            </a: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여가 콘텐츠를 가장 중요하게 고려하며, </a:t>
            </a:r>
            <a:b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2위로 교통, 3위로 음식이 </a:t>
            </a:r>
            <a:b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중요한 요소로 </a:t>
            </a:r>
            <a:b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작용함을 알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6"/>
          <p:cNvCxnSpPr/>
          <p:nvPr/>
        </p:nvCxnSpPr>
        <p:spPr>
          <a:xfrm>
            <a:off x="8120487" y="5196086"/>
            <a:ext cx="1873200" cy="0"/>
          </a:xfrm>
          <a:prstGeom prst="straightConnector1">
            <a:avLst/>
          </a:prstGeom>
          <a:noFill/>
          <a:ln cap="flat" cmpd="sng" w="12700">
            <a:solidFill>
              <a:srgbClr val="F7818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2" name="Google Shape;2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2067" y="2920053"/>
            <a:ext cx="439608" cy="43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"/>
          <p:cNvSpPr txBox="1"/>
          <p:nvPr/>
        </p:nvSpPr>
        <p:spPr>
          <a:xfrm>
            <a:off x="3009224" y="1521775"/>
            <a:ext cx="639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b="0" i="0" lang="ko-KR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목적지 선택시 고려 요소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6"/>
          <p:cNvSpPr txBox="1"/>
          <p:nvPr/>
        </p:nvSpPr>
        <p:spPr>
          <a:xfrm>
            <a:off x="114892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"/>
          <p:cNvSpPr txBox="1"/>
          <p:nvPr/>
        </p:nvSpPr>
        <p:spPr>
          <a:xfrm>
            <a:off x="349243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② 프로젝트 기획 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7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" name="Google Shape;273;p7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p7"/>
          <p:cNvSpPr/>
          <p:nvPr/>
        </p:nvSpPr>
        <p:spPr>
          <a:xfrm flipH="1" rot="5400000">
            <a:off x="2055465" y="3582743"/>
            <a:ext cx="2023650" cy="379647"/>
          </a:xfrm>
          <a:custGeom>
            <a:rect b="b" l="l" r="r" t="t"/>
            <a:pathLst>
              <a:path extrusionOk="0" h="10299" w="10000">
                <a:moveTo>
                  <a:pt x="0" y="0"/>
                </a:moveTo>
                <a:lnTo>
                  <a:pt x="10000" y="391"/>
                </a:lnTo>
                <a:lnTo>
                  <a:pt x="8732" y="10000"/>
                </a:lnTo>
                <a:lnTo>
                  <a:pt x="1201" y="102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C2C2C2"/>
              </a:gs>
              <a:gs pos="75000">
                <a:srgbClr val="232323"/>
              </a:gs>
              <a:gs pos="100000">
                <a:srgbClr val="232323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488075" y="2748991"/>
            <a:ext cx="2523900" cy="204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2C2C2"/>
              </a:gs>
              <a:gs pos="17000">
                <a:srgbClr val="B8B8B8"/>
              </a:gs>
              <a:gs pos="100000">
                <a:srgbClr val="484848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 flipH="1">
            <a:off x="926177" y="3105777"/>
            <a:ext cx="2029800" cy="312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서울 지역 내 관광지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7"/>
          <p:cNvGrpSpPr/>
          <p:nvPr/>
        </p:nvGrpSpPr>
        <p:grpSpPr>
          <a:xfrm flipH="1">
            <a:off x="2533556" y="3844850"/>
            <a:ext cx="53833" cy="103886"/>
            <a:chOff x="7518599" y="4691770"/>
            <a:chExt cx="93072" cy="219031"/>
          </a:xfrm>
        </p:grpSpPr>
        <p:sp>
          <p:nvSpPr>
            <p:cNvPr id="278" name="Google Shape;278;p7"/>
            <p:cNvSpPr/>
            <p:nvPr/>
          </p:nvSpPr>
          <p:spPr>
            <a:xfrm>
              <a:off x="7561709" y="4691770"/>
              <a:ext cx="6844" cy="21899"/>
            </a:xfrm>
            <a:custGeom>
              <a:rect b="b" l="l" r="r" t="t"/>
              <a:pathLst>
                <a:path extrusionOk="0" h="21899" w="6844">
                  <a:moveTo>
                    <a:pt x="0" y="0"/>
                  </a:moveTo>
                  <a:lnTo>
                    <a:pt x="6845" y="0"/>
                  </a:lnTo>
                  <a:lnTo>
                    <a:pt x="6845" y="21900"/>
                  </a:lnTo>
                  <a:lnTo>
                    <a:pt x="0" y="2190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" name="Google Shape;279;p7"/>
            <p:cNvGrpSpPr/>
            <p:nvPr/>
          </p:nvGrpSpPr>
          <p:grpSpPr>
            <a:xfrm>
              <a:off x="7518601" y="4700067"/>
              <a:ext cx="93070" cy="22765"/>
              <a:chOff x="7518601" y="4700067"/>
              <a:chExt cx="93070" cy="22765"/>
            </a:xfrm>
          </p:grpSpPr>
          <p:sp>
            <p:nvSpPr>
              <p:cNvPr id="280" name="Google Shape;280;p7"/>
              <p:cNvSpPr/>
              <p:nvPr/>
            </p:nvSpPr>
            <p:spPr>
              <a:xfrm rot="3902098">
                <a:off x="7515374" y="4708027"/>
                <a:ext cx="21914" cy="6851"/>
              </a:xfrm>
              <a:custGeom>
                <a:rect b="b" l="l" r="r" t="t"/>
                <a:pathLst>
                  <a:path extrusionOk="0" h="6844" w="21891">
                    <a:moveTo>
                      <a:pt x="0" y="0"/>
                    </a:moveTo>
                    <a:lnTo>
                      <a:pt x="21891" y="0"/>
                    </a:lnTo>
                    <a:lnTo>
                      <a:pt x="21891" y="6845"/>
                    </a:lnTo>
                    <a:lnTo>
                      <a:pt x="0" y="6845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 rot="1497902">
                <a:off x="7600515" y="4700489"/>
                <a:ext cx="6851" cy="21914"/>
              </a:xfrm>
              <a:custGeom>
                <a:rect b="b" l="l" r="r" t="t"/>
                <a:pathLst>
                  <a:path extrusionOk="0" h="21891" w="6844">
                    <a:moveTo>
                      <a:pt x="0" y="0"/>
                    </a:moveTo>
                    <a:lnTo>
                      <a:pt x="6845" y="0"/>
                    </a:lnTo>
                    <a:lnTo>
                      <a:pt x="6845" y="21891"/>
                    </a:lnTo>
                    <a:lnTo>
                      <a:pt x="0" y="21891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2" name="Google Shape;282;p7"/>
            <p:cNvSpPr/>
            <p:nvPr/>
          </p:nvSpPr>
          <p:spPr>
            <a:xfrm>
              <a:off x="7561709" y="4888902"/>
              <a:ext cx="6844" cy="21899"/>
            </a:xfrm>
            <a:custGeom>
              <a:rect b="b" l="l" r="r" t="t"/>
              <a:pathLst>
                <a:path extrusionOk="0" h="21899" w="6844">
                  <a:moveTo>
                    <a:pt x="0" y="0"/>
                  </a:moveTo>
                  <a:lnTo>
                    <a:pt x="6845" y="0"/>
                  </a:lnTo>
                  <a:lnTo>
                    <a:pt x="6845" y="21900"/>
                  </a:lnTo>
                  <a:lnTo>
                    <a:pt x="0" y="2190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7"/>
            <p:cNvGrpSpPr/>
            <p:nvPr/>
          </p:nvGrpSpPr>
          <p:grpSpPr>
            <a:xfrm>
              <a:off x="7518599" y="4879755"/>
              <a:ext cx="93072" cy="22766"/>
              <a:chOff x="7518599" y="4879755"/>
              <a:chExt cx="93072" cy="22766"/>
            </a:xfrm>
          </p:grpSpPr>
          <p:sp>
            <p:nvSpPr>
              <p:cNvPr id="284" name="Google Shape;284;p7"/>
              <p:cNvSpPr/>
              <p:nvPr/>
            </p:nvSpPr>
            <p:spPr>
              <a:xfrm rot="3902098">
                <a:off x="7592984" y="4887717"/>
                <a:ext cx="21914" cy="6851"/>
              </a:xfrm>
              <a:custGeom>
                <a:rect b="b" l="l" r="r" t="t"/>
                <a:pathLst>
                  <a:path extrusionOk="0" h="6844" w="21891">
                    <a:moveTo>
                      <a:pt x="0" y="0"/>
                    </a:moveTo>
                    <a:lnTo>
                      <a:pt x="21891" y="0"/>
                    </a:lnTo>
                    <a:lnTo>
                      <a:pt x="21891" y="6845"/>
                    </a:lnTo>
                    <a:lnTo>
                      <a:pt x="0" y="6845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 rot="1497902">
                <a:off x="7522903" y="4880177"/>
                <a:ext cx="6849" cy="21913"/>
              </a:xfrm>
              <a:custGeom>
                <a:rect b="b" l="l" r="r" t="t"/>
                <a:pathLst>
                  <a:path extrusionOk="0" h="21890" w="6842">
                    <a:moveTo>
                      <a:pt x="0" y="0"/>
                    </a:moveTo>
                    <a:lnTo>
                      <a:pt x="6843" y="0"/>
                    </a:lnTo>
                    <a:lnTo>
                      <a:pt x="6843" y="21890"/>
                    </a:lnTo>
                    <a:lnTo>
                      <a:pt x="0" y="21890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86" name="Google Shape;286;p7"/>
          <p:cNvCxnSpPr/>
          <p:nvPr/>
        </p:nvCxnSpPr>
        <p:spPr>
          <a:xfrm rot="10800000">
            <a:off x="961259" y="3418167"/>
            <a:ext cx="15789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72549"/>
              </a:srgbClr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87" name="Google Shape;287;p7"/>
          <p:cNvSpPr txBox="1"/>
          <p:nvPr/>
        </p:nvSpPr>
        <p:spPr>
          <a:xfrm flipH="1">
            <a:off x="884974" y="3548525"/>
            <a:ext cx="1744800" cy="312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서울 지역 내 음식점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7"/>
          <p:cNvCxnSpPr/>
          <p:nvPr/>
        </p:nvCxnSpPr>
        <p:spPr>
          <a:xfrm rot="10800000">
            <a:off x="961259" y="3865433"/>
            <a:ext cx="15789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72549"/>
              </a:srgbClr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7"/>
          <p:cNvSpPr txBox="1"/>
          <p:nvPr/>
        </p:nvSpPr>
        <p:spPr>
          <a:xfrm flipH="1">
            <a:off x="926263" y="4000319"/>
            <a:ext cx="1647300" cy="312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경험자 관광지 리뷰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7"/>
          <p:cNvCxnSpPr/>
          <p:nvPr/>
        </p:nvCxnSpPr>
        <p:spPr>
          <a:xfrm rot="10800000">
            <a:off x="961259" y="4312699"/>
            <a:ext cx="15789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72549"/>
              </a:srgbClr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p7"/>
          <p:cNvSpPr txBox="1"/>
          <p:nvPr/>
        </p:nvSpPr>
        <p:spPr>
          <a:xfrm>
            <a:off x="3300298" y="3519575"/>
            <a:ext cx="2316000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서울시 관광지 </a:t>
            </a:r>
            <a:endParaRPr b="1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맞춤형 추천 시스템 </a:t>
            </a:r>
            <a:endParaRPr b="1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사람, 의류, 친필, 배우기이(가) 표시된 사진&#10;&#10;자동 생성된 설명" id="292" name="Google Shape;2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169" y="2575675"/>
            <a:ext cx="2891243" cy="2352269"/>
          </a:xfrm>
          <a:custGeom>
            <a:rect b="b" l="l" r="r" t="t"/>
            <a:pathLst>
              <a:path extrusionOk="0" h="4316090" w="4364140">
                <a:moveTo>
                  <a:pt x="719363" y="0"/>
                </a:moveTo>
                <a:lnTo>
                  <a:pt x="3644777" y="0"/>
                </a:lnTo>
                <a:cubicBezTo>
                  <a:pt x="4042070" y="0"/>
                  <a:pt x="4364140" y="322070"/>
                  <a:pt x="4364140" y="719363"/>
                </a:cubicBezTo>
                <a:lnTo>
                  <a:pt x="4364140" y="3596727"/>
                </a:lnTo>
                <a:cubicBezTo>
                  <a:pt x="4364140" y="3994020"/>
                  <a:pt x="4042070" y="4316090"/>
                  <a:pt x="3644777" y="4316090"/>
                </a:cubicBezTo>
                <a:lnTo>
                  <a:pt x="719363" y="4316090"/>
                </a:lnTo>
                <a:cubicBezTo>
                  <a:pt x="322070" y="4316090"/>
                  <a:pt x="0" y="3994020"/>
                  <a:pt x="0" y="3596727"/>
                </a:cubicBezTo>
                <a:lnTo>
                  <a:pt x="0" y="719363"/>
                </a:lnTo>
                <a:cubicBezTo>
                  <a:pt x="0" y="322070"/>
                  <a:pt x="322070" y="0"/>
                  <a:pt x="7193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93" name="Google Shape;293;p7"/>
          <p:cNvSpPr/>
          <p:nvPr/>
        </p:nvSpPr>
        <p:spPr>
          <a:xfrm>
            <a:off x="3143235" y="2585926"/>
            <a:ext cx="2889000" cy="2352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E4E4">
                  <a:alpha val="0"/>
                </a:srgbClr>
              </a:gs>
              <a:gs pos="38000">
                <a:srgbClr val="F78181">
                  <a:alpha val="58431"/>
                </a:srgbClr>
              </a:gs>
              <a:gs pos="100000">
                <a:srgbClr val="F78181"/>
              </a:gs>
            </a:gsLst>
            <a:lin ang="10800025" scaled="0"/>
          </a:gradFill>
          <a:ln>
            <a:noFill/>
          </a:ln>
          <a:effectLst>
            <a:outerShdw blurRad="57150" rotWithShape="0" algn="bl" dir="21540000" dist="19050">
              <a:srgbClr val="000000">
                <a:alpha val="8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"/>
          <p:cNvSpPr txBox="1"/>
          <p:nvPr/>
        </p:nvSpPr>
        <p:spPr>
          <a:xfrm flipH="1">
            <a:off x="3670550" y="3099045"/>
            <a:ext cx="1917000" cy="1311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서울시 단위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관광지</a:t>
            </a: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음식점</a:t>
            </a:r>
            <a:b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사용자 맞춤형 추천시스템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7546150" y="2274575"/>
            <a:ext cx="3751500" cy="1044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7546150" y="3403275"/>
            <a:ext cx="3751500" cy="1044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7546150" y="4510625"/>
            <a:ext cx="3751500" cy="1044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6221220" y="2274581"/>
            <a:ext cx="1240500" cy="1044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6221220" y="3403279"/>
            <a:ext cx="1240500" cy="1044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6221220" y="4510632"/>
            <a:ext cx="1240500" cy="1044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"/>
          <p:cNvSpPr txBox="1"/>
          <p:nvPr/>
        </p:nvSpPr>
        <p:spPr>
          <a:xfrm>
            <a:off x="6460613" y="2609237"/>
            <a:ext cx="773400" cy="396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타겟</a:t>
            </a:r>
            <a:endParaRPr b="1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"/>
          <p:cNvSpPr txBox="1"/>
          <p:nvPr/>
        </p:nvSpPr>
        <p:spPr>
          <a:xfrm>
            <a:off x="6460613" y="3737935"/>
            <a:ext cx="773400" cy="396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목적</a:t>
            </a:r>
            <a:endParaRPr b="1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6460613" y="4692887"/>
            <a:ext cx="773400" cy="701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기대</a:t>
            </a:r>
            <a:br>
              <a:rPr b="1" i="0" lang="ko-KR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  <a:endParaRPr b="1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7421417" y="2318998"/>
            <a:ext cx="4362000" cy="1052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b="1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짧은 시간</a:t>
            </a: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내에 맞춤형 관광지 정보를 </a:t>
            </a:r>
            <a:b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얻고자 하는 관광객</a:t>
            </a:r>
            <a:endParaRPr b="0" i="0" sz="1200" u="none" cap="none" strike="noStrike">
              <a:solidFill>
                <a:srgbClr val="484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b="1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특정 요구</a:t>
            </a: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를 가지는 관광객</a:t>
            </a:r>
            <a:endParaRPr b="0" i="0" sz="1200" u="none" cap="none" strike="noStrike">
              <a:solidFill>
                <a:srgbClr val="484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여행지를 </a:t>
            </a:r>
            <a:r>
              <a:rPr b="1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처음 방문</a:t>
            </a: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하는 국내외 관광객</a:t>
            </a:r>
            <a:endParaRPr b="0" i="0" sz="1200" u="none" cap="none" strike="noStrike">
              <a:solidFill>
                <a:srgbClr val="484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"/>
          <p:cNvSpPr txBox="1"/>
          <p:nvPr/>
        </p:nvSpPr>
        <p:spPr>
          <a:xfrm>
            <a:off x="7426892" y="3662603"/>
            <a:ext cx="3835800" cy="572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개인의 선호도</a:t>
            </a: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맞는 관광지를 추천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여행지 정보 수집을 위한 </a:t>
            </a: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시간과 노력 절약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"/>
          <p:cNvSpPr txBox="1"/>
          <p:nvPr/>
        </p:nvSpPr>
        <p:spPr>
          <a:xfrm>
            <a:off x="7461725" y="4654175"/>
            <a:ext cx="3835800" cy="812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신뢰성 있는 자료 수집과 분석을 통한 ,</a:t>
            </a:r>
            <a:b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사용자 만족도 향상</a:t>
            </a: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b="1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효율적인 여행 계획 </a:t>
            </a: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제공</a:t>
            </a:r>
            <a:endParaRPr b="0" i="0" sz="1200" u="none" cap="none" strike="noStrike">
              <a:solidFill>
                <a:srgbClr val="484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관광지를 추천함으로써 </a:t>
            </a:r>
            <a:r>
              <a:rPr b="1" i="0" lang="ko-KR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관광 산업 발전에 기여</a:t>
            </a:r>
            <a:endParaRPr b="1" i="0" sz="1200" u="none" cap="none" strike="noStrike">
              <a:solidFill>
                <a:srgbClr val="484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7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7"/>
          <p:cNvSpPr txBox="1"/>
          <p:nvPr/>
        </p:nvSpPr>
        <p:spPr>
          <a:xfrm>
            <a:off x="114892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"/>
          <p:cNvSpPr txBox="1"/>
          <p:nvPr/>
        </p:nvSpPr>
        <p:spPr>
          <a:xfrm>
            <a:off x="3505286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② 프로젝트 기획 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3585776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① 구성원 및 역할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8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p8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8"/>
          <p:cNvSpPr txBox="1"/>
          <p:nvPr/>
        </p:nvSpPr>
        <p:spPr>
          <a:xfrm>
            <a:off x="522011" y="729504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"/>
          <p:cNvSpPr/>
          <p:nvPr/>
        </p:nvSpPr>
        <p:spPr>
          <a:xfrm>
            <a:off x="3674458" y="3095646"/>
            <a:ext cx="6766200" cy="7386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1750550" y="3095647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김성원</a:t>
            </a:r>
            <a:endParaRPr b="1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1750550" y="1555125"/>
            <a:ext cx="1801200" cy="522600"/>
          </a:xfrm>
          <a:prstGeom prst="rect">
            <a:avLst/>
          </a:prstGeom>
          <a:solidFill>
            <a:srgbClr val="F781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구성원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3675263" y="1559033"/>
            <a:ext cx="6766200" cy="522600"/>
          </a:xfrm>
          <a:prstGeom prst="rect">
            <a:avLst/>
          </a:prstGeom>
          <a:solidFill>
            <a:srgbClr val="F781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역할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8"/>
          <p:cNvSpPr txBox="1"/>
          <p:nvPr/>
        </p:nvSpPr>
        <p:spPr>
          <a:xfrm>
            <a:off x="3825272" y="3182706"/>
            <a:ext cx="5916900" cy="34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(부조장)</a:t>
            </a:r>
            <a:endParaRPr b="0" i="0" sz="1500" u="none" cap="none" strike="noStrike">
              <a:solidFill>
                <a:srgbClr val="484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"/>
          <p:cNvSpPr/>
          <p:nvPr/>
        </p:nvSpPr>
        <p:spPr>
          <a:xfrm>
            <a:off x="3674458" y="3943923"/>
            <a:ext cx="6766200" cy="7386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1750550" y="3943924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박태영</a:t>
            </a:r>
            <a:endParaRPr b="1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"/>
          <p:cNvSpPr/>
          <p:nvPr/>
        </p:nvSpPr>
        <p:spPr>
          <a:xfrm>
            <a:off x="3674458" y="4792200"/>
            <a:ext cx="6766200" cy="7386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"/>
          <p:cNvSpPr/>
          <p:nvPr/>
        </p:nvSpPr>
        <p:spPr>
          <a:xfrm>
            <a:off x="1750550" y="4792201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성수린</a:t>
            </a:r>
            <a:endParaRPr b="1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/>
          <p:nvPr/>
        </p:nvSpPr>
        <p:spPr>
          <a:xfrm>
            <a:off x="3674458" y="5640478"/>
            <a:ext cx="6766200" cy="7386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1750550" y="5640478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이가희</a:t>
            </a:r>
            <a:endParaRPr b="1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3674458" y="2247369"/>
            <a:ext cx="6766200" cy="7386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1750550" y="2247369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김지우</a:t>
            </a:r>
            <a:endParaRPr b="1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"/>
          <p:cNvSpPr txBox="1"/>
          <p:nvPr/>
        </p:nvSpPr>
        <p:spPr>
          <a:xfrm>
            <a:off x="3825272" y="2334429"/>
            <a:ext cx="5916900" cy="39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None/>
            </a:pPr>
            <a:r>
              <a:rPr b="0" i="0" lang="ko-KR" sz="15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(조장)</a:t>
            </a:r>
            <a:endParaRPr b="0" i="0" sz="1500" u="none" cap="none" strike="noStrike">
              <a:solidFill>
                <a:srgbClr val="48484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E1i4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9"/>
          <p:cNvSpPr txBox="1"/>
          <p:nvPr/>
        </p:nvSpPr>
        <p:spPr>
          <a:xfrm>
            <a:off x="3578076" y="853200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② 일정 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9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1" name="Google Shape;341;p9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2" name="Google Shape;3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425" y="1562650"/>
            <a:ext cx="7410450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9"/>
          <p:cNvSpPr txBox="1"/>
          <p:nvPr/>
        </p:nvSpPr>
        <p:spPr>
          <a:xfrm>
            <a:off x="1174750" y="730048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0" i="0" sz="3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9"/>
          <p:cNvSpPr txBox="1"/>
          <p:nvPr/>
        </p:nvSpPr>
        <p:spPr>
          <a:xfrm>
            <a:off x="521155" y="730050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b="0" i="0" lang="ko-KR" sz="3000" u="none" cap="none" strike="noStrike">
                <a:solidFill>
                  <a:srgbClr val="F7818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9"/>
          <p:cNvSpPr txBox="1"/>
          <p:nvPr/>
        </p:nvSpPr>
        <p:spPr>
          <a:xfrm>
            <a:off x="548075" y="2135075"/>
            <a:ext cx="38637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수정해야함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템플릿 01_PINK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F78181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